
<file path=[Content_Types].xml><?xml version="1.0" encoding="utf-8"?>
<Types xmlns="http://schemas.openxmlformats.org/package/2006/content-types">
  <Default Extension="bin" ContentType="application/vnd.openxmlformats-officedocument.oleObject"/>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06"/>
  </p:notesMasterIdLst>
  <p:handoutMasterIdLst>
    <p:handoutMasterId r:id="rId207"/>
  </p:handoutMasterIdLst>
  <p:sldIdLst>
    <p:sldId id="576" r:id="rId2"/>
    <p:sldId id="339" r:id="rId3"/>
    <p:sldId id="587" r:id="rId4"/>
    <p:sldId id="744" r:id="rId5"/>
    <p:sldId id="650" r:id="rId6"/>
    <p:sldId id="545" r:id="rId7"/>
    <p:sldId id="639" r:id="rId8"/>
    <p:sldId id="651" r:id="rId9"/>
    <p:sldId id="465" r:id="rId10"/>
    <p:sldId id="643" r:id="rId11"/>
    <p:sldId id="740" r:id="rId12"/>
    <p:sldId id="341" r:id="rId13"/>
    <p:sldId id="344" r:id="rId14"/>
    <p:sldId id="504" r:id="rId15"/>
    <p:sldId id="347" r:id="rId16"/>
    <p:sldId id="703" r:id="rId17"/>
    <p:sldId id="342" r:id="rId18"/>
    <p:sldId id="343" r:id="rId19"/>
    <p:sldId id="346" r:id="rId20"/>
    <p:sldId id="260" r:id="rId21"/>
    <p:sldId id="261" r:id="rId22"/>
    <p:sldId id="348" r:id="rId23"/>
    <p:sldId id="349" r:id="rId24"/>
    <p:sldId id="547" r:id="rId25"/>
    <p:sldId id="351" r:id="rId26"/>
    <p:sldId id="589" r:id="rId27"/>
    <p:sldId id="301" r:id="rId28"/>
    <p:sldId id="563" r:id="rId29"/>
    <p:sldId id="337" r:id="rId30"/>
    <p:sldId id="338" r:id="rId31"/>
    <p:sldId id="630" r:id="rId32"/>
    <p:sldId id="477" r:id="rId33"/>
    <p:sldId id="510" r:id="rId34"/>
    <p:sldId id="559" r:id="rId35"/>
    <p:sldId id="511" r:id="rId36"/>
    <p:sldId id="725" r:id="rId37"/>
    <p:sldId id="637" r:id="rId38"/>
    <p:sldId id="512" r:id="rId39"/>
    <p:sldId id="486" r:id="rId40"/>
    <p:sldId id="607" r:id="rId41"/>
    <p:sldId id="579" r:id="rId42"/>
    <p:sldId id="720" r:id="rId43"/>
    <p:sldId id="469" r:id="rId44"/>
    <p:sldId id="590" r:id="rId45"/>
    <p:sldId id="609" r:id="rId46"/>
    <p:sldId id="355" r:id="rId47"/>
    <p:sldId id="500" r:id="rId48"/>
    <p:sldId id="483" r:id="rId49"/>
    <p:sldId id="357" r:id="rId50"/>
    <p:sldId id="356" r:id="rId51"/>
    <p:sldId id="361" r:id="rId52"/>
    <p:sldId id="434" r:id="rId53"/>
    <p:sldId id="360" r:id="rId54"/>
    <p:sldId id="358" r:id="rId55"/>
    <p:sldId id="435" r:id="rId56"/>
    <p:sldId id="438" r:id="rId57"/>
    <p:sldId id="432" r:id="rId58"/>
    <p:sldId id="437" r:id="rId59"/>
    <p:sldId id="723" r:id="rId60"/>
    <p:sldId id="439" r:id="rId61"/>
    <p:sldId id="759" r:id="rId62"/>
    <p:sldId id="760" r:id="rId63"/>
    <p:sldId id="441" r:id="rId64"/>
    <p:sldId id="433" r:id="rId65"/>
    <p:sldId id="648" r:id="rId66"/>
    <p:sldId id="642" r:id="rId67"/>
    <p:sldId id="560" r:id="rId68"/>
    <p:sldId id="599" r:id="rId69"/>
    <p:sldId id="597" r:id="rId70"/>
    <p:sldId id="598" r:id="rId71"/>
    <p:sldId id="600" r:id="rId72"/>
    <p:sldId id="601" r:id="rId73"/>
    <p:sldId id="602" r:id="rId74"/>
    <p:sldId id="635" r:id="rId75"/>
    <p:sldId id="710" r:id="rId76"/>
    <p:sldId id="758" r:id="rId77"/>
    <p:sldId id="487" r:id="rId78"/>
    <p:sldId id="424" r:id="rId79"/>
    <p:sldId id="425" r:id="rId80"/>
    <p:sldId id="429" r:id="rId81"/>
    <p:sldId id="436" r:id="rId82"/>
    <p:sldId id="431" r:id="rId83"/>
    <p:sldId id="638" r:id="rId84"/>
    <p:sldId id="591" r:id="rId85"/>
    <p:sldId id="593" r:id="rId86"/>
    <p:sldId id="726" r:id="rId87"/>
    <p:sldId id="553" r:id="rId88"/>
    <p:sldId id="544" r:id="rId89"/>
    <p:sldId id="577" r:id="rId90"/>
    <p:sldId id="458" r:id="rId91"/>
    <p:sldId id="543" r:id="rId92"/>
    <p:sldId id="749" r:id="rId93"/>
    <p:sldId id="747" r:id="rId94"/>
    <p:sldId id="741" r:id="rId95"/>
    <p:sldId id="748" r:id="rId96"/>
    <p:sldId id="742" r:id="rId97"/>
    <p:sldId id="743" r:id="rId98"/>
    <p:sldId id="488" r:id="rId99"/>
    <p:sldId id="489" r:id="rId100"/>
    <p:sldId id="490" r:id="rId101"/>
    <p:sldId id="493" r:id="rId102"/>
    <p:sldId id="494" r:id="rId103"/>
    <p:sldId id="497" r:id="rId104"/>
    <p:sldId id="498" r:id="rId105"/>
    <p:sldId id="499" r:id="rId106"/>
    <p:sldId id="513" r:id="rId107"/>
    <p:sldId id="514" r:id="rId108"/>
    <p:sldId id="515" r:id="rId109"/>
    <p:sldId id="516" r:id="rId110"/>
    <p:sldId id="517" r:id="rId111"/>
    <p:sldId id="754" r:id="rId112"/>
    <p:sldId id="756" r:id="rId113"/>
    <p:sldId id="755" r:id="rId114"/>
    <p:sldId id="750" r:id="rId115"/>
    <p:sldId id="751" r:id="rId116"/>
    <p:sldId id="752" r:id="rId117"/>
    <p:sldId id="753" r:id="rId118"/>
    <p:sldId id="761" r:id="rId119"/>
    <p:sldId id="605" r:id="rId120"/>
    <p:sldId id="595" r:id="rId121"/>
    <p:sldId id="491" r:id="rId122"/>
    <p:sldId id="272" r:id="rId123"/>
    <p:sldId id="596" r:id="rId124"/>
    <p:sldId id="738" r:id="rId125"/>
    <p:sldId id="581" r:id="rId126"/>
    <p:sldId id="580" r:id="rId127"/>
    <p:sldId id="745" r:id="rId128"/>
    <p:sldId id="691" r:id="rId129"/>
    <p:sldId id="503" r:id="rId130"/>
    <p:sldId id="501" r:id="rId131"/>
    <p:sldId id="502" r:id="rId132"/>
    <p:sldId id="698" r:id="rId133"/>
    <p:sldId id="271" r:id="rId134"/>
    <p:sldId id="673" r:id="rId135"/>
    <p:sldId id="678" r:id="rId136"/>
    <p:sldId id="679" r:id="rId137"/>
    <p:sldId id="669" r:id="rId138"/>
    <p:sldId id="670" r:id="rId139"/>
    <p:sldId id="671" r:id="rId140"/>
    <p:sldId id="672" r:id="rId141"/>
    <p:sldId id="694" r:id="rId142"/>
    <p:sldId id="695" r:id="rId143"/>
    <p:sldId id="701" r:id="rId144"/>
    <p:sldId id="757" r:id="rId145"/>
    <p:sldId id="313" r:id="rId146"/>
    <p:sldId id="708" r:id="rId147"/>
    <p:sldId id="722" r:id="rId148"/>
    <p:sldId id="685" r:id="rId149"/>
    <p:sldId id="303" r:id="rId150"/>
    <p:sldId id="687" r:id="rId151"/>
    <p:sldId id="684" r:id="rId152"/>
    <p:sldId id="683" r:id="rId153"/>
    <p:sldId id="682" r:id="rId154"/>
    <p:sldId id="681" r:id="rId155"/>
    <p:sldId id="689" r:id="rId156"/>
    <p:sldId id="690" r:id="rId157"/>
    <p:sldId id="699" r:id="rId158"/>
    <p:sldId id="688" r:id="rId159"/>
    <p:sldId id="262" r:id="rId160"/>
    <p:sldId id="263" r:id="rId161"/>
    <p:sldId id="693" r:id="rId162"/>
    <p:sldId id="574" r:id="rId163"/>
    <p:sldId id="612" r:id="rId164"/>
    <p:sldId id="700" r:id="rId165"/>
    <p:sldId id="702" r:id="rId166"/>
    <p:sldId id="674" r:id="rId167"/>
    <p:sldId id="573" r:id="rId168"/>
    <p:sldId id="548" r:id="rId169"/>
    <p:sldId id="264" r:id="rId170"/>
    <p:sldId id="731" r:id="rId171"/>
    <p:sldId id="732" r:id="rId172"/>
    <p:sldId id="727" r:id="rId173"/>
    <p:sldId id="728" r:id="rId174"/>
    <p:sldId id="729" r:id="rId175"/>
    <p:sldId id="730" r:id="rId176"/>
    <p:sldId id="733" r:id="rId177"/>
    <p:sldId id="568" r:id="rId178"/>
    <p:sldId id="567" r:id="rId179"/>
    <p:sldId id="518" r:id="rId180"/>
    <p:sldId id="519" r:id="rId181"/>
    <p:sldId id="520" r:id="rId182"/>
    <p:sldId id="549" r:id="rId183"/>
    <p:sldId id="265" r:id="rId184"/>
    <p:sldId id="737" r:id="rId185"/>
    <p:sldId id="734" r:id="rId186"/>
    <p:sldId id="735" r:id="rId187"/>
    <p:sldId id="266" r:id="rId188"/>
    <p:sldId id="278" r:id="rId189"/>
    <p:sldId id="634" r:id="rId190"/>
    <p:sldId id="550" r:id="rId191"/>
    <p:sldId id="403" r:id="rId192"/>
    <p:sldId id="449" r:id="rId193"/>
    <p:sldId id="442" r:id="rId194"/>
    <p:sldId id="446" r:id="rId195"/>
    <p:sldId id="447" r:id="rId196"/>
    <p:sldId id="448" r:id="rId197"/>
    <p:sldId id="619" r:id="rId198"/>
    <p:sldId id="621" r:id="rId199"/>
    <p:sldId id="623" r:id="rId200"/>
    <p:sldId id="594" r:id="rId201"/>
    <p:sldId id="626" r:id="rId202"/>
    <p:sldId id="454" r:id="rId203"/>
    <p:sldId id="617" r:id="rId204"/>
    <p:sldId id="604" r:id="rId205"/>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5644"/>
    <a:srgbClr val="5F7F65"/>
    <a:srgbClr val="33586F"/>
    <a:srgbClr val="660033"/>
    <a:srgbClr val="3E784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743" autoAdjust="0"/>
  </p:normalViewPr>
  <p:slideViewPr>
    <p:cSldViewPr>
      <p:cViewPr varScale="1">
        <p:scale>
          <a:sx n="109" d="100"/>
          <a:sy n="109" d="100"/>
        </p:scale>
        <p:origin x="12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7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897513" y="0"/>
            <a:ext cx="2982742"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2CA0955-4AA7-4A12-B6B2-C9CAB2E0E4DB}" type="datetimeFigureOut">
              <a:rPr lang="en-US"/>
              <a:pPr>
                <a:defRPr/>
              </a:pPr>
              <a:t>9/4/2024</a:t>
            </a:fld>
            <a:endParaRPr lang="en-US" dirty="0"/>
          </a:p>
        </p:txBody>
      </p:sp>
      <p:sp>
        <p:nvSpPr>
          <p:cNvPr id="4" name="Footer Placeholder 3"/>
          <p:cNvSpPr>
            <a:spLocks noGrp="1"/>
          </p:cNvSpPr>
          <p:nvPr>
            <p:ph type="ftr" sz="quarter" idx="2"/>
          </p:nvPr>
        </p:nvSpPr>
        <p:spPr>
          <a:xfrm>
            <a:off x="1" y="8829675"/>
            <a:ext cx="2982742"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97513" y="8829675"/>
            <a:ext cx="2982742"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EA6BC64-8D97-496D-AC3B-8D924BAFAD1C}" type="slidenum">
              <a:rPr lang="en-US"/>
              <a:pPr>
                <a:defRPr/>
              </a:pPr>
              <a:t>‹#›</a:t>
            </a:fld>
            <a:endParaRPr lang="en-US" dirty="0"/>
          </a:p>
        </p:txBody>
      </p:sp>
    </p:spTree>
    <p:extLst>
      <p:ext uri="{BB962C8B-B14F-4D97-AF65-F5344CB8AC3E}">
        <p14:creationId xmlns:p14="http://schemas.microsoft.com/office/powerpoint/2010/main" val="3615783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742"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97513" y="0"/>
            <a:ext cx="2982742"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77603C9-5D0F-4711-B900-9F377F1E1677}" type="datetimeFigureOut">
              <a:rPr lang="en-US"/>
              <a:pPr>
                <a:defRPr/>
              </a:pPr>
              <a:t>9/4/2024</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8805" y="4416426"/>
            <a:ext cx="5504204" cy="418306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5"/>
            <a:ext cx="2982742"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97513" y="8829675"/>
            <a:ext cx="2982742"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0D83E0-F49A-4469-975C-D918D8D78627}" type="slidenum">
              <a:rPr lang="en-US"/>
              <a:pPr>
                <a:defRPr/>
              </a:pPr>
              <a:t>‹#›</a:t>
            </a:fld>
            <a:endParaRPr lang="en-US" dirty="0"/>
          </a:p>
        </p:txBody>
      </p:sp>
    </p:spTree>
    <p:extLst>
      <p:ext uri="{BB962C8B-B14F-4D97-AF65-F5344CB8AC3E}">
        <p14:creationId xmlns:p14="http://schemas.microsoft.com/office/powerpoint/2010/main" val="42782462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p:cNvSpPr>
          <p:nvPr>
            <p:ph type="sldImg"/>
          </p:nvPr>
        </p:nvSpPr>
        <p:spPr bwMode="auto">
          <a:xfrm>
            <a:off x="1119188" y="698500"/>
            <a:ext cx="4643437" cy="3484563"/>
          </a:xfrm>
          <a:noFill/>
          <a:ln>
            <a:solidFill>
              <a:srgbClr val="000000"/>
            </a:solidFill>
            <a:miter lim="800000"/>
            <a:headEnd/>
            <a:tailEnd/>
          </a:ln>
        </p:spPr>
      </p:sp>
      <p:sp>
        <p:nvSpPr>
          <p:cNvPr id="444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44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398C26-3493-4D31-B43E-04C8F100BF11}" type="slidenum">
              <a:rPr lang="en-US"/>
              <a:pPr fontAlgn="base">
                <a:spcBef>
                  <a:spcPct val="0"/>
                </a:spcBef>
                <a:spcAft>
                  <a:spcPct val="0"/>
                </a:spcAft>
                <a:defRPr/>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1119188" y="698500"/>
            <a:ext cx="4643437" cy="3484563"/>
          </a:xfrm>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0ECFAD-2272-42AF-BECC-251EF4BF0CCC}" type="slidenum">
              <a:rPr lang="en-US"/>
              <a:pPr fontAlgn="base">
                <a:spcBef>
                  <a:spcPct val="0"/>
                </a:spcBef>
                <a:spcAft>
                  <a:spcPct val="0"/>
                </a:spcAft>
                <a:defRPr/>
              </a:pPr>
              <a:t>12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Slide Image Placeholder 1"/>
          <p:cNvSpPr>
            <a:spLocks noGrp="1" noRot="1" noChangeAspect="1"/>
          </p:cNvSpPr>
          <p:nvPr>
            <p:ph type="sldImg"/>
          </p:nvPr>
        </p:nvSpPr>
        <p:spPr bwMode="auto">
          <a:xfrm>
            <a:off x="1119188" y="698500"/>
            <a:ext cx="4643437" cy="3484563"/>
          </a:xfrm>
          <a:noFill/>
          <a:ln>
            <a:solidFill>
              <a:srgbClr val="000000"/>
            </a:solidFill>
            <a:miter lim="800000"/>
            <a:headEnd/>
            <a:tailEnd/>
          </a:ln>
        </p:spPr>
      </p:sp>
      <p:sp>
        <p:nvSpPr>
          <p:cNvPr id="504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96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A7BCDE-3828-4F90-9A75-56FFB2CAA9B9}" type="slidenum">
              <a:rPr lang="en-US"/>
              <a:pPr fontAlgn="base">
                <a:spcBef>
                  <a:spcPct val="0"/>
                </a:spcBef>
                <a:spcAft>
                  <a:spcPct val="0"/>
                </a:spcAft>
                <a:defRPr/>
              </a:pPr>
              <a:t>48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C337E8-E0E7-47D5-8377-A2AC262D8866}" type="slidenum">
              <a:rPr lang="en-US"/>
              <a:pPr fontAlgn="base">
                <a:spcBef>
                  <a:spcPct val="0"/>
                </a:spcBef>
                <a:spcAft>
                  <a:spcPct val="0"/>
                </a:spcAft>
                <a:defRPr/>
              </a:pPr>
              <a:t>78</a:t>
            </a:fld>
            <a:endParaRPr lang="en-US" dirty="0"/>
          </a:p>
        </p:txBody>
      </p:sp>
      <p:sp>
        <p:nvSpPr>
          <p:cNvPr id="532482" name="Rectangle 2"/>
          <p:cNvSpPr>
            <a:spLocks noGrp="1" noRot="1" noChangeAspect="1" noChangeArrowheads="1" noTextEdit="1"/>
          </p:cNvSpPr>
          <p:nvPr>
            <p:ph type="sldImg"/>
          </p:nvPr>
        </p:nvSpPr>
        <p:spPr bwMode="auto">
          <a:xfrm>
            <a:off x="1119188" y="698500"/>
            <a:ext cx="4643437" cy="3484563"/>
          </a:xfrm>
          <a:noFill/>
          <a:ln>
            <a:solidFill>
              <a:srgbClr val="000000"/>
            </a:solidFill>
            <a:miter lim="800000"/>
            <a:headEnd/>
            <a:tailEnd/>
          </a:ln>
        </p:spPr>
      </p:sp>
      <p:sp>
        <p:nvSpPr>
          <p:cNvPr id="5324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F2DE60-C264-40BD-8935-CBBE038A617E}" type="slidenum">
              <a:rPr lang="en-US"/>
              <a:pPr fontAlgn="base">
                <a:spcBef>
                  <a:spcPct val="0"/>
                </a:spcBef>
                <a:spcAft>
                  <a:spcPct val="0"/>
                </a:spcAft>
                <a:defRPr/>
              </a:pPr>
              <a:t>79</a:t>
            </a:fld>
            <a:endParaRPr lang="en-US" dirty="0"/>
          </a:p>
        </p:txBody>
      </p:sp>
      <p:sp>
        <p:nvSpPr>
          <p:cNvPr id="534530" name="Rectangle 2"/>
          <p:cNvSpPr>
            <a:spLocks noGrp="1" noRot="1" noChangeAspect="1" noChangeArrowheads="1" noTextEdit="1"/>
          </p:cNvSpPr>
          <p:nvPr>
            <p:ph type="sldImg"/>
          </p:nvPr>
        </p:nvSpPr>
        <p:spPr bwMode="auto">
          <a:xfrm>
            <a:off x="1119188" y="698500"/>
            <a:ext cx="4643437" cy="3484563"/>
          </a:xfrm>
          <a:noFill/>
          <a:ln>
            <a:solidFill>
              <a:srgbClr val="000000"/>
            </a:solidFill>
            <a:miter lim="800000"/>
            <a:headEnd/>
            <a:tailEnd/>
          </a:ln>
        </p:spPr>
      </p:sp>
      <p:sp>
        <p:nvSpPr>
          <p:cNvPr id="534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40D83E0-F49A-4469-975C-D918D8D78627}" type="slidenum">
              <a:rPr lang="en-US" smtClean="0"/>
              <a:pPr>
                <a:defRPr/>
              </a:pPr>
              <a:t>85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FC8F4329-6A56-46F3-838D-FD9404F4BAB1}" type="datetimeFigureOut">
              <a:rPr lang="en-US"/>
              <a:pPr>
                <a:defRPr/>
              </a:pPr>
              <a:t>9/4/2024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4D3F0A0D-B707-49B7-97B4-9762FFE89017}"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0B711B3-6765-47AF-9DDA-AF31BC5D3947}" type="datetimeFigureOut">
              <a:rPr lang="en-US"/>
              <a:pPr>
                <a:defRPr/>
              </a:pPr>
              <a:t>9/4/2024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8BB8A553-01CB-40F7-8DA8-AF310375B03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7EF22471-C56C-486A-98A4-1B04EB90F22C}" type="datetimeFigureOut">
              <a:rPr lang="en-US"/>
              <a:pPr>
                <a:defRPr/>
              </a:pPr>
              <a:t>9/4/2024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B6D0F083-5888-4B9E-85D9-7C281BFBC88F}"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normAutofit/>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962310F-CCEA-41C4-9BEF-A9987B86A23D}"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normAutofit/>
          </a:bodyPr>
          <a:lstStyle/>
          <a:p>
            <a:pPr lvl="0"/>
            <a:endParaRPr lang="en-US" noProof="0" dirty="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F8A7D2E4-7E1B-46F5-9287-F72A6D62087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normAutofit/>
          </a:bodyPr>
          <a:lstStyle/>
          <a:p>
            <a:pPr lvl="0"/>
            <a:endParaRPr lang="en-US" noProof="0" dirty="0" smtClean="0"/>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E6CADECC-CDC2-4EAD-A630-27029B5ED50E}"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66825"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29225"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29225"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a:ln/>
        </p:spPr>
        <p:txBody>
          <a:bodyPr/>
          <a:lstStyle>
            <a:lvl1pPr>
              <a:defRPr/>
            </a:lvl1pPr>
          </a:lstStyle>
          <a:p>
            <a:pPr>
              <a:defRPr/>
            </a:pPr>
            <a:endParaRPr lang="en-US" dirty="0"/>
          </a:p>
        </p:txBody>
      </p:sp>
      <p:sp>
        <p:nvSpPr>
          <p:cNvPr id="7" name="Rectangle 9"/>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10"/>
          <p:cNvSpPr>
            <a:spLocks noGrp="1" noChangeArrowheads="1"/>
          </p:cNvSpPr>
          <p:nvPr>
            <p:ph type="sldNum" sz="quarter" idx="12"/>
          </p:nvPr>
        </p:nvSpPr>
        <p:spPr>
          <a:ln/>
        </p:spPr>
        <p:txBody>
          <a:bodyPr/>
          <a:lstStyle>
            <a:lvl1pPr>
              <a:defRPr/>
            </a:lvl1pPr>
          </a:lstStyle>
          <a:p>
            <a:pPr>
              <a:defRPr/>
            </a:pPr>
            <a:fld id="{82CD157C-9078-4665-A433-E75BFF042A2F}"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dirty="0"/>
          </a:p>
        </p:txBody>
      </p:sp>
      <p:sp>
        <p:nvSpPr>
          <p:cNvPr id="4" name="Rectangle 69"/>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70"/>
          <p:cNvSpPr>
            <a:spLocks noGrp="1" noChangeArrowheads="1"/>
          </p:cNvSpPr>
          <p:nvPr>
            <p:ph type="sldNum" sz="quarter" idx="12"/>
          </p:nvPr>
        </p:nvSpPr>
        <p:spPr>
          <a:ln/>
        </p:spPr>
        <p:txBody>
          <a:bodyPr/>
          <a:lstStyle>
            <a:lvl1pPr>
              <a:defRPr/>
            </a:lvl1pPr>
          </a:lstStyle>
          <a:p>
            <a:pPr>
              <a:defRPr/>
            </a:pPr>
            <a:fld id="{A2DA5803-EE70-4F3C-912D-D39EEB0AB5DD}" type="slidenum">
              <a:rPr lang="en-US"/>
              <a:pPr>
                <a:defRPr/>
              </a:pPr>
              <a:t>‹#›</a:t>
            </a:fld>
            <a:endParaRPr lang="en-US" dirty="0"/>
          </a:p>
        </p:txBody>
      </p:sp>
    </p:spTree>
    <p:extLst>
      <p:ext uri="{BB962C8B-B14F-4D97-AF65-F5344CB8AC3E}">
        <p14:creationId xmlns:p14="http://schemas.microsoft.com/office/powerpoint/2010/main" val="2313191001"/>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198AB601-20BB-4D37-828E-509A49CB8831}" type="datetimeFigureOut">
              <a:rPr lang="en-US"/>
              <a:pPr>
                <a:defRPr/>
              </a:pPr>
              <a:t>9/4/2024</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25FC4294-44DB-40D8-B164-F71902E5A1D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80A8D2-E17A-4E3F-BAA8-480A04F4B20E}" type="datetimeFigureOut">
              <a:rPr lang="en-US"/>
              <a:pPr>
                <a:defRPr/>
              </a:pPr>
              <a:t>9/4/2024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1FCCBA0-0CC1-440A-A369-AA0B51C0376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134F2970-556A-4903-B2D3-234AAA354FE6}" type="datetimeFigureOut">
              <a:rPr lang="en-US"/>
              <a:pPr>
                <a:defRPr/>
              </a:pPr>
              <a:t>9/4/2024</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DD9EFE88-4FF9-401F-BB1E-892586D45941}"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26E992B5-8586-4733-85C4-268683E0972E}" type="datetimeFigureOut">
              <a:rPr lang="en-US"/>
              <a:pPr>
                <a:defRPr/>
              </a:pPr>
              <a:t>9/4/2024</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BCB459E2-9637-4FB7-A4B3-3E7329DC343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A8B4B6F3-1C0A-4736-BFA4-19156F2D9C1F}" type="datetimeFigureOut">
              <a:rPr lang="en-US"/>
              <a:pPr>
                <a:defRPr/>
              </a:pPr>
              <a:t>9/4/2024</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22"/>
          <p:cNvSpPr>
            <a:spLocks noGrp="1"/>
          </p:cNvSpPr>
          <p:nvPr>
            <p:ph type="sldNum" sz="quarter" idx="12"/>
          </p:nvPr>
        </p:nvSpPr>
        <p:spPr/>
        <p:txBody>
          <a:bodyPr/>
          <a:lstStyle>
            <a:lvl1pPr>
              <a:defRPr/>
            </a:lvl1pPr>
          </a:lstStyle>
          <a:p>
            <a:pPr>
              <a:defRPr/>
            </a:pPr>
            <a:fld id="{45A3031B-C6B6-47BE-AE57-03BF2172291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0197147-C487-43DB-8BDE-BB8181809CB0}" type="datetimeFigureOut">
              <a:rPr lang="en-US"/>
              <a:pPr>
                <a:defRPr/>
              </a:pPr>
              <a:t>9/4/2024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22"/>
          <p:cNvSpPr>
            <a:spLocks noGrp="1"/>
          </p:cNvSpPr>
          <p:nvPr>
            <p:ph type="sldNum" sz="quarter" idx="12"/>
          </p:nvPr>
        </p:nvSpPr>
        <p:spPr/>
        <p:txBody>
          <a:bodyPr/>
          <a:lstStyle>
            <a:lvl1pPr>
              <a:defRPr/>
            </a:lvl1pPr>
          </a:lstStyle>
          <a:p>
            <a:pPr>
              <a:defRPr/>
            </a:pPr>
            <a:fld id="{B5AC4D5A-38D5-48D6-AD0C-4A34B5AAE54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B2F1685A-E75B-4140-9590-FCFCA60D79D2}" type="datetimeFigureOut">
              <a:rPr lang="en-US"/>
              <a:pPr>
                <a:defRPr/>
              </a:pPr>
              <a:t>9/4/2024</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D7B0467D-E4CA-4BB8-BF3F-047A2EE3CEC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E23ED74E-2384-48E4-B5F3-C58BF37D7E5A}" type="datetimeFigureOut">
              <a:rPr lang="en-US"/>
              <a:pPr>
                <a:defRPr/>
              </a:pPr>
              <a:t>9/4/2024</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323181FC-BF57-4BB3-A3BF-C8CDE2CEC62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0165E335-80F9-4D8A-B71F-8C67A09297BF}" type="datetimeFigureOut">
              <a:rPr lang="en-US"/>
              <a:pPr>
                <a:defRPr/>
              </a:pPr>
              <a:t>9/4/2024</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D86947AE-8A8C-4F4E-83D6-E2091E152AA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34" r:id="rId1"/>
    <p:sldLayoutId id="2147483733" r:id="rId2"/>
    <p:sldLayoutId id="2147483735" r:id="rId3"/>
    <p:sldLayoutId id="2147483732" r:id="rId4"/>
    <p:sldLayoutId id="2147483731" r:id="rId5"/>
    <p:sldLayoutId id="2147483730" r:id="rId6"/>
    <p:sldLayoutId id="2147483729" r:id="rId7"/>
    <p:sldLayoutId id="2147483728" r:id="rId8"/>
    <p:sldLayoutId id="2147483727" r:id="rId9"/>
    <p:sldLayoutId id="2147483726" r:id="rId10"/>
    <p:sldLayoutId id="2147483725" r:id="rId11"/>
    <p:sldLayoutId id="2147483736" r:id="rId12"/>
    <p:sldLayoutId id="2147483737" r:id="rId13"/>
    <p:sldLayoutId id="2147483738" r:id="rId14"/>
    <p:sldLayoutId id="2147483739" r:id="rId15"/>
    <p:sldLayoutId id="2147483740" r:id="rId16"/>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a:defRPr>
      </a:lvl2pPr>
      <a:lvl3pPr algn="ctr" rtl="0" eaLnBrk="0" fontAlgn="base" hangingPunct="0">
        <a:spcBef>
          <a:spcPct val="0"/>
        </a:spcBef>
        <a:spcAft>
          <a:spcPct val="0"/>
        </a:spcAft>
        <a:defRPr sz="4100" b="1">
          <a:solidFill>
            <a:schemeClr val="tx1"/>
          </a:solidFill>
          <a:latin typeface="Lucida Sans"/>
        </a:defRPr>
      </a:lvl3pPr>
      <a:lvl4pPr algn="ctr" rtl="0" eaLnBrk="0" fontAlgn="base" hangingPunct="0">
        <a:spcBef>
          <a:spcPct val="0"/>
        </a:spcBef>
        <a:spcAft>
          <a:spcPct val="0"/>
        </a:spcAft>
        <a:defRPr sz="4100" b="1">
          <a:solidFill>
            <a:schemeClr val="tx1"/>
          </a:solidFill>
          <a:latin typeface="Lucida Sans"/>
        </a:defRPr>
      </a:lvl4pPr>
      <a:lvl5pPr algn="ctr" rtl="0" eaLnBrk="0" fontAlgn="base" hangingPunct="0">
        <a:spcBef>
          <a:spcPct val="0"/>
        </a:spcBef>
        <a:spcAft>
          <a:spcPct val="0"/>
        </a:spcAft>
        <a:defRPr sz="4100" b="1">
          <a:solidFill>
            <a:schemeClr val="tx1"/>
          </a:solidFill>
          <a:latin typeface="Lucida Sans"/>
        </a:defRPr>
      </a:lvl5pPr>
      <a:lvl6pPr marL="457200" algn="ctr" rtl="0" fontAlgn="base">
        <a:spcBef>
          <a:spcPct val="0"/>
        </a:spcBef>
        <a:spcAft>
          <a:spcPct val="0"/>
        </a:spcAft>
        <a:defRPr sz="4100" b="1">
          <a:solidFill>
            <a:schemeClr val="tx1"/>
          </a:solidFill>
          <a:latin typeface="Lucida Sans"/>
        </a:defRPr>
      </a:lvl6pPr>
      <a:lvl7pPr marL="914400" algn="ctr" rtl="0" fontAlgn="base">
        <a:spcBef>
          <a:spcPct val="0"/>
        </a:spcBef>
        <a:spcAft>
          <a:spcPct val="0"/>
        </a:spcAft>
        <a:defRPr sz="4100" b="1">
          <a:solidFill>
            <a:schemeClr val="tx1"/>
          </a:solidFill>
          <a:latin typeface="Lucida Sans"/>
        </a:defRPr>
      </a:lvl7pPr>
      <a:lvl8pPr marL="1371600" algn="ctr" rtl="0" fontAlgn="base">
        <a:spcBef>
          <a:spcPct val="0"/>
        </a:spcBef>
        <a:spcAft>
          <a:spcPct val="0"/>
        </a:spcAft>
        <a:defRPr sz="4100" b="1">
          <a:solidFill>
            <a:schemeClr val="tx1"/>
          </a:solidFill>
          <a:latin typeface="Lucida Sans"/>
        </a:defRPr>
      </a:lvl8pPr>
      <a:lvl9pPr marL="1828800" algn="ctr" rtl="0" fontAlgn="base">
        <a:spcBef>
          <a:spcPct val="0"/>
        </a:spcBef>
        <a:spcAft>
          <a:spcPct val="0"/>
        </a:spcAft>
        <a:defRPr sz="4100" b="1">
          <a:solidFill>
            <a:schemeClr val="tx1"/>
          </a:solidFill>
          <a:latin typeface="Lucida Sans"/>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oleObject" Target="../embeddings/oleObject4.bin"/></Relationships>
</file>

<file path=ppt/slides/_rels/slide11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https://www.youtube.com/embed/OqgtdFg1oxk" TargetMode="Externa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3.png"/><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113.emf"/></Relationships>
</file>

<file path=ppt/slides/_rels/slide1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6.xml"/><Relationship Id="rId1" Type="http://schemas.openxmlformats.org/officeDocument/2006/relationships/vmlDrawing" Target="../drawings/vmlDrawing36.vml"/><Relationship Id="rId5" Type="http://schemas.openxmlformats.org/officeDocument/2006/relationships/image" Target="../media/image3.png"/><Relationship Id="rId4" Type="http://schemas.openxmlformats.org/officeDocument/2006/relationships/image" Target="../media/image2.wmf"/></Relationships>
</file>

<file path=ppt/slides/_rels/slide14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6.vml"/><Relationship Id="rId4" Type="http://schemas.openxmlformats.org/officeDocument/2006/relationships/image" Target="../media/image16.emf"/></Relationships>
</file>

<file path=ppt/slides/_rels/slide15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37.vml"/><Relationship Id="rId5" Type="http://schemas.openxmlformats.org/officeDocument/2006/relationships/image" Target="../media/image3.png"/><Relationship Id="rId4" Type="http://schemas.openxmlformats.org/officeDocument/2006/relationships/image" Target="../media/image2.wmf"/></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38.vml"/><Relationship Id="rId5" Type="http://schemas.openxmlformats.org/officeDocument/2006/relationships/image" Target="../media/image3.png"/><Relationship Id="rId4" Type="http://schemas.openxmlformats.org/officeDocument/2006/relationships/image" Target="../media/image2.wmf"/></Relationships>
</file>

<file path=ppt/slides/_rels/slide16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5.xml"/><Relationship Id="rId4" Type="http://schemas.openxmlformats.org/officeDocument/2006/relationships/image" Target="../media/image13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4.jpg"/><Relationship Id="rId4" Type="http://schemas.openxmlformats.org/officeDocument/2006/relationships/image" Target="../media/image133.png"/></Relationships>
</file>

<file path=ppt/slides/_rels/slide164.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g"/><Relationship Id="rId1" Type="http://schemas.openxmlformats.org/officeDocument/2006/relationships/slideLayout" Target="../slideLayouts/slideLayout4.xml"/><Relationship Id="rId5" Type="http://schemas.openxmlformats.org/officeDocument/2006/relationships/image" Target="../media/image139.jpg"/><Relationship Id="rId4" Type="http://schemas.openxmlformats.org/officeDocument/2006/relationships/image" Target="../media/image138.jpg"/></Relationships>
</file>

<file path=ppt/slides/_rels/slide16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mail.google.com/mail/?ui=2&amp;ik=d26017f6d7&amp;view=att&amp;th=122a31955c507991&amp;attid=0.1&amp;disp=inline&amp;zw" TargetMode="External"/><Relationship Id="rId2" Type="http://schemas.openxmlformats.org/officeDocument/2006/relationships/image" Target="../media/image142.jpeg"/><Relationship Id="rId1" Type="http://schemas.openxmlformats.org/officeDocument/2006/relationships/slideLayout" Target="../slideLayouts/slideLayout1.xml"/><Relationship Id="rId4" Type="http://schemas.openxmlformats.org/officeDocument/2006/relationships/image" Target="../media/image143.jpeg"/></Relationships>
</file>

<file path=ppt/slides/_rels/slide16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39.vml"/><Relationship Id="rId5" Type="http://schemas.openxmlformats.org/officeDocument/2006/relationships/image" Target="../media/image3.png"/><Relationship Id="rId4" Type="http://schemas.openxmlformats.org/officeDocument/2006/relationships/image" Target="../media/image2.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png"/><Relationship Id="rId4" Type="http://schemas.openxmlformats.org/officeDocument/2006/relationships/image" Target="../media/image2.wmf"/></Relationships>
</file>

<file path=ppt/slides/_rels/slide170.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16.xml"/></Relationships>
</file>

<file path=ppt/slides/_rels/slide173.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6.xml"/></Relationships>
</file>

<file path=ppt/slides/_rels/slide174.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6.xml"/></Relationships>
</file>

<file path=ppt/slides/_rels/slide175.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16.xml"/></Relationships>
</file>

<file path=ppt/slides/_rels/slide176.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6.xml"/></Relationships>
</file>

<file path=ppt/slides/_rels/slide17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image" Target="../media/image2.wmf"/></Relationships>
</file>

<file path=ppt/slides/_rels/slide180.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40.vml"/><Relationship Id="rId5" Type="http://schemas.openxmlformats.org/officeDocument/2006/relationships/image" Target="../media/image3.png"/><Relationship Id="rId4" Type="http://schemas.openxmlformats.org/officeDocument/2006/relationships/image" Target="../media/image2.wmf"/></Relationships>
</file>

<file path=ppt/slides/_rels/slide1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6.xml"/></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41.vml"/><Relationship Id="rId5" Type="http://schemas.openxmlformats.org/officeDocument/2006/relationships/image" Target="../media/image3.png"/><Relationship Id="rId4" Type="http://schemas.openxmlformats.org/officeDocument/2006/relationships/image" Target="../media/image2.wmf"/></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42.vml"/><Relationship Id="rId5" Type="http://schemas.openxmlformats.org/officeDocument/2006/relationships/image" Target="../media/image3.png"/><Relationship Id="rId4" Type="http://schemas.openxmlformats.org/officeDocument/2006/relationships/image" Target="../media/image2.wmf"/></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4.xml"/><Relationship Id="rId1" Type="http://schemas.openxmlformats.org/officeDocument/2006/relationships/vmlDrawing" Target="../drawings/vmlDrawing43.vml"/><Relationship Id="rId5" Type="http://schemas.openxmlformats.org/officeDocument/2006/relationships/image" Target="../media/image3.png"/><Relationship Id="rId4" Type="http://schemas.openxmlformats.org/officeDocument/2006/relationships/image" Target="../media/image2.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png"/><Relationship Id="rId4" Type="http://schemas.openxmlformats.org/officeDocument/2006/relationships/image" Target="../media/image2.wmf"/></Relationships>
</file>

<file path=ppt/slides/_rels/slide19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7.xml"/><Relationship Id="rId1" Type="http://schemas.openxmlformats.org/officeDocument/2006/relationships/vmlDrawing" Target="../drawings/vmlDrawing44.vml"/><Relationship Id="rId4" Type="http://schemas.openxmlformats.org/officeDocument/2006/relationships/image" Target="../media/image4.wmf"/></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png"/><Relationship Id="rId4" Type="http://schemas.openxmlformats.org/officeDocument/2006/relationships/image" Target="../media/image2.wmf"/></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image" Target="../media/image3.png"/><Relationship Id="rId4" Type="http://schemas.openxmlformats.org/officeDocument/2006/relationships/image" Target="../media/image2.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png"/><Relationship Id="rId4" Type="http://schemas.openxmlformats.org/officeDocument/2006/relationships/image" Target="../media/image2.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png"/><Relationship Id="rId4" Type="http://schemas.openxmlformats.org/officeDocument/2006/relationships/image" Target="../media/image2.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png"/><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png"/><Relationship Id="rId4" Type="http://schemas.openxmlformats.org/officeDocument/2006/relationships/image" Target="../media/image2.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9.wmf"/><Relationship Id="rId5" Type="http://schemas.openxmlformats.org/officeDocument/2006/relationships/image" Target="../media/image3.png"/><Relationship Id="rId4" Type="http://schemas.openxmlformats.org/officeDocument/2006/relationships/image" Target="../media/image2.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20.e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17.bin"/><Relationship Id="rId5" Type="http://schemas.openxmlformats.org/officeDocument/2006/relationships/image" Target="../media/image3.png"/><Relationship Id="rId4" Type="http://schemas.openxmlformats.org/officeDocument/2006/relationships/image" Target="../media/image2.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3.png"/><Relationship Id="rId4" Type="http://schemas.openxmlformats.org/officeDocument/2006/relationships/image" Target="../media/image2.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18.vml"/><Relationship Id="rId5" Type="http://schemas.openxmlformats.org/officeDocument/2006/relationships/image" Target="../media/image3.png"/><Relationship Id="rId4" Type="http://schemas.openxmlformats.org/officeDocument/2006/relationships/image" Target="../media/image2.w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vmlDrawing" Target="../drawings/vmlDrawing19.vml"/><Relationship Id="rId5" Type="http://schemas.openxmlformats.org/officeDocument/2006/relationships/image" Target="../media/image3.png"/><Relationship Id="rId4" Type="http://schemas.openxmlformats.org/officeDocument/2006/relationships/image" Target="../media/image2.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image" Target="../media/image19.wmf"/><Relationship Id="rId5" Type="http://schemas.openxmlformats.org/officeDocument/2006/relationships/image" Target="../media/image3.png"/><Relationship Id="rId4" Type="http://schemas.openxmlformats.org/officeDocument/2006/relationships/image" Target="../media/image2.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vmlDrawing" Target="../drawings/vmlDrawing21.vml"/><Relationship Id="rId5" Type="http://schemas.openxmlformats.org/officeDocument/2006/relationships/image" Target="../media/image3.png"/><Relationship Id="rId4" Type="http://schemas.openxmlformats.org/officeDocument/2006/relationships/image" Target="../media/image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4.xml"/><Relationship Id="rId1" Type="http://schemas.openxmlformats.org/officeDocument/2006/relationships/vmlDrawing" Target="../drawings/vmlDrawing22.vml"/><Relationship Id="rId5" Type="http://schemas.openxmlformats.org/officeDocument/2006/relationships/image" Target="../media/image3.png"/><Relationship Id="rId4" Type="http://schemas.openxmlformats.org/officeDocument/2006/relationships/image" Target="../media/image2.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4.xml"/><Relationship Id="rId1" Type="http://schemas.openxmlformats.org/officeDocument/2006/relationships/vmlDrawing" Target="../drawings/vmlDrawing23.vml"/><Relationship Id="rId5" Type="http://schemas.openxmlformats.org/officeDocument/2006/relationships/image" Target="../media/image3.png"/><Relationship Id="rId4" Type="http://schemas.openxmlformats.org/officeDocument/2006/relationships/image" Target="../media/image2.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24.vml"/><Relationship Id="rId5" Type="http://schemas.openxmlformats.org/officeDocument/2006/relationships/image" Target="../media/image3.png"/><Relationship Id="rId4" Type="http://schemas.openxmlformats.org/officeDocument/2006/relationships/image" Target="../media/image2.wmf"/></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3.png"/><Relationship Id="rId4" Type="http://schemas.openxmlformats.org/officeDocument/2006/relationships/image" Target="../media/image2.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4.xml"/><Relationship Id="rId1" Type="http://schemas.openxmlformats.org/officeDocument/2006/relationships/vmlDrawing" Target="../drawings/vmlDrawing26.vml"/><Relationship Id="rId5" Type="http://schemas.openxmlformats.org/officeDocument/2006/relationships/image" Target="../media/image3.png"/><Relationship Id="rId4" Type="http://schemas.openxmlformats.org/officeDocument/2006/relationships/image" Target="../media/image2.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4.xml"/><Relationship Id="rId1" Type="http://schemas.openxmlformats.org/officeDocument/2006/relationships/vmlDrawing" Target="../drawings/vmlDrawing27.vml"/><Relationship Id="rId5" Type="http://schemas.openxmlformats.org/officeDocument/2006/relationships/image" Target="../media/image3.png"/><Relationship Id="rId4" Type="http://schemas.openxmlformats.org/officeDocument/2006/relationships/image" Target="../media/image2.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https://www.youtube.com/embed/ksvQtk1QuzA"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4.xml"/><Relationship Id="rId1" Type="http://schemas.openxmlformats.org/officeDocument/2006/relationships/vmlDrawing" Target="../drawings/vmlDrawing28.vml"/><Relationship Id="rId5" Type="http://schemas.openxmlformats.org/officeDocument/2006/relationships/image" Target="../media/image3.png"/><Relationship Id="rId4" Type="http://schemas.openxmlformats.org/officeDocument/2006/relationships/image" Target="../media/image2.wmf"/></Relationships>
</file>

<file path=ppt/slides/_rels/slide4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4.xml"/><Relationship Id="rId1" Type="http://schemas.openxmlformats.org/officeDocument/2006/relationships/vmlDrawing" Target="../drawings/vmlDrawing29.vml"/><Relationship Id="rId5" Type="http://schemas.openxmlformats.org/officeDocument/2006/relationships/image" Target="../media/image3.png"/><Relationship Id="rId4" Type="http://schemas.openxmlformats.org/officeDocument/2006/relationships/image" Target="../media/image2.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30.vml"/><Relationship Id="rId5" Type="http://schemas.openxmlformats.org/officeDocument/2006/relationships/image" Target="../media/image3.png"/><Relationship Id="rId4" Type="http://schemas.openxmlformats.org/officeDocument/2006/relationships/image" Target="../media/image2.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wmf"/></Relationships>
</file>

<file path=ppt/slides/_rels/slide5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wmf"/><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56.gif"/><Relationship Id="rId5" Type="http://schemas.openxmlformats.org/officeDocument/2006/relationships/image" Target="../media/image3.png"/><Relationship Id="rId4" Type="http://schemas.openxmlformats.org/officeDocument/2006/relationships/image" Target="../media/image2.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32.vml"/><Relationship Id="rId5" Type="http://schemas.openxmlformats.org/officeDocument/2006/relationships/image" Target="../media/image3.png"/><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33.vml"/><Relationship Id="rId5" Type="http://schemas.openxmlformats.org/officeDocument/2006/relationships/image" Target="../media/image3.png"/><Relationship Id="rId4" Type="http://schemas.openxmlformats.org/officeDocument/2006/relationships/image" Target="../media/image2.w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3.png"/><Relationship Id="rId4" Type="http://schemas.openxmlformats.org/officeDocument/2006/relationships/image" Target="../media/image2.wmf"/></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447800"/>
            <a:ext cx="9144000" cy="3692165"/>
          </a:xfrm>
          <a:prstGeom prst="rect">
            <a:avLst/>
          </a:prstGeom>
          <a:noFill/>
        </p:spPr>
        <p:txBody>
          <a:bodyPr wrap="square" rtlCol="0">
            <a:spAutoFit/>
          </a:bodyPr>
          <a:lstStyle/>
          <a:p>
            <a:pPr algn="ctr">
              <a:lnSpc>
                <a:spcPct val="150000"/>
              </a:lnSpc>
            </a:pPr>
            <a:r>
              <a:rPr lang="en-US" sz="4000" b="1" dirty="0" smtClean="0">
                <a:effectLst>
                  <a:outerShdw blurRad="38100" dist="38100" dir="2700000" algn="tl">
                    <a:srgbClr val="000000">
                      <a:alpha val="43137"/>
                    </a:srgbClr>
                  </a:outerShdw>
                </a:effectLst>
                <a:latin typeface="+mn-lt"/>
              </a:rPr>
              <a:t>WELCOME TO THE</a:t>
            </a:r>
          </a:p>
          <a:p>
            <a:pPr algn="ctr">
              <a:lnSpc>
                <a:spcPct val="150000"/>
              </a:lnSpc>
            </a:pPr>
            <a:r>
              <a:rPr lang="en-US" sz="4000" b="1" dirty="0" smtClean="0">
                <a:effectLst>
                  <a:outerShdw blurRad="38100" dist="38100" dir="2700000" algn="tl">
                    <a:srgbClr val="000000">
                      <a:alpha val="43137"/>
                    </a:srgbClr>
                  </a:outerShdw>
                </a:effectLst>
                <a:latin typeface="+mn-lt"/>
              </a:rPr>
              <a:t>ADDISON POLICE DEPARTMENT</a:t>
            </a:r>
          </a:p>
          <a:p>
            <a:pPr algn="ctr">
              <a:lnSpc>
                <a:spcPct val="150000"/>
              </a:lnSpc>
            </a:pPr>
            <a:r>
              <a:rPr lang="en-US" sz="4000" b="1" dirty="0" smtClean="0">
                <a:effectLst>
                  <a:outerShdw blurRad="38100" dist="38100" dir="2700000" algn="tl">
                    <a:srgbClr val="000000">
                      <a:alpha val="43137"/>
                    </a:srgbClr>
                  </a:outerShdw>
                </a:effectLst>
                <a:latin typeface="+mn-lt"/>
              </a:rPr>
              <a:t>CRIME FREE MULTI-HOUSING PROGRAM</a:t>
            </a:r>
            <a:endParaRPr lang="en-US" sz="4000" b="1" dirty="0">
              <a:effectLst>
                <a:outerShdw blurRad="38100" dist="38100" dir="2700000" algn="tl">
                  <a:srgbClr val="000000">
                    <a:alpha val="43137"/>
                  </a:srgbClr>
                </a:outerShdw>
              </a:effectLst>
              <a:latin typeface="+mn-lt"/>
            </a:endParaRPr>
          </a:p>
        </p:txBody>
      </p:sp>
      <p:graphicFrame>
        <p:nvGraphicFramePr>
          <p:cNvPr id="304129" name="Object 1"/>
          <p:cNvGraphicFramePr>
            <a:graphicFrameLocks noChangeAspect="1"/>
          </p:cNvGraphicFramePr>
          <p:nvPr/>
        </p:nvGraphicFramePr>
        <p:xfrm>
          <a:off x="0" y="0"/>
          <a:ext cx="1524000" cy="1524000"/>
        </p:xfrm>
        <a:graphic>
          <a:graphicData uri="http://schemas.openxmlformats.org/presentationml/2006/ole">
            <mc:AlternateContent xmlns:mc="http://schemas.openxmlformats.org/markup-compatibility/2006">
              <mc:Choice xmlns:v="urn:schemas-microsoft-com:vml" Requires="v">
                <p:oleObj spid="_x0000_s304366" name="Picture" r:id="rId3" imgW="2686812" imgH="2458212" progId="Word.Picture.8">
                  <p:embed/>
                </p:oleObj>
              </mc:Choice>
              <mc:Fallback>
                <p:oleObj name="Picture" r:id="rId3" imgW="2686812" imgH="2458212" progId="Word.Picture.8">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 descr="apd"/>
          <p:cNvPicPr>
            <a:picLocks noChangeAspect="1" noChangeArrowheads="1"/>
          </p:cNvPicPr>
          <p:nvPr/>
        </p:nvPicPr>
        <p:blipFill>
          <a:blip r:embed="rId5" cstate="screen"/>
          <a:srcRect/>
          <a:stretch>
            <a:fillRect/>
          </a:stretch>
        </p:blipFill>
        <p:spPr bwMode="auto">
          <a:xfrm>
            <a:off x="7520223" y="0"/>
            <a:ext cx="1623777" cy="1371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381000"/>
            <a:ext cx="56388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mj-lt"/>
              </a:rPr>
              <a:t>THE UGLY …</a:t>
            </a:r>
            <a:endParaRPr lang="en-US" sz="5400" b="1" dirty="0">
              <a:effectLst>
                <a:outerShdw blurRad="38100" dist="38100" dir="2700000" algn="tl">
                  <a:srgbClr val="000000">
                    <a:alpha val="43137"/>
                  </a:srgbClr>
                </a:outerShdw>
              </a:effectLst>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0" y="1600200"/>
            <a:ext cx="4532376" cy="5282184"/>
          </a:xfrm>
          <a:prstGeom prst="rect">
            <a:avLst/>
          </a:prstGeom>
          <a:ln w="28575">
            <a:solidFill>
              <a:schemeClr val="tx1"/>
            </a:solidFill>
          </a:ln>
        </p:spPr>
      </p:pic>
      <p:pic>
        <p:nvPicPr>
          <p:cNvPr id="1162242" name="Picture 2" descr="E:\Housing Problems\Premise Alert 0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00200"/>
            <a:ext cx="4648200" cy="52578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8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a:p>
        </p:txBody>
      </p:sp>
      <p:sp>
        <p:nvSpPr>
          <p:cNvPr id="465922" name="Content Placeholder 2"/>
          <p:cNvSpPr>
            <a:spLocks noGrp="1"/>
          </p:cNvSpPr>
          <p:nvPr>
            <p:ph idx="1"/>
          </p:nvPr>
        </p:nvSpPr>
        <p:spPr/>
        <p:txBody>
          <a:bodyPr/>
          <a:lstStyle/>
          <a:p>
            <a:pPr eaLnBrk="1" hangingPunct="1"/>
            <a:endParaRPr lang="en-US" dirty="0" smtClean="0"/>
          </a:p>
        </p:txBody>
      </p:sp>
      <p:pic>
        <p:nvPicPr>
          <p:cNvPr id="465923" name="Picture 2" descr="E:\Housing Problems\10-15018 009.jpg"/>
          <p:cNvPicPr>
            <a:picLocks noChangeAspect="1" noChangeArrowheads="1"/>
          </p:cNvPicPr>
          <p:nvPr/>
        </p:nvPicPr>
        <p:blipFill>
          <a:blip r:embed="rId2" cstate="screen"/>
          <a:srcRect/>
          <a:stretch>
            <a:fillRect/>
          </a:stretch>
        </p:blipFill>
        <p:spPr bwMode="auto">
          <a:xfrm>
            <a:off x="0" y="-9526"/>
            <a:ext cx="9144000" cy="68675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descr="E:\Housing Problems\10-15018 016.jpg"/>
          <p:cNvPicPr>
            <a:picLocks noGrp="1" noChangeAspect="1" noChangeArrowheads="1"/>
          </p:cNvPicPr>
          <p:nvPr>
            <p:ph idx="1"/>
          </p:nvPr>
        </p:nvPicPr>
        <p:blipFill>
          <a:blip r:embed="rId2" cstate="screen"/>
          <a:srcRect/>
          <a:stretch>
            <a:fillRect/>
          </a:stretch>
        </p:blipFill>
        <p:spPr>
          <a:xfrm>
            <a:off x="0" y="-84342"/>
            <a:ext cx="9144000" cy="6942342"/>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pPr eaLnBrk="1" hangingPunct="1">
              <a:defRPr/>
            </a:pPr>
            <a:endParaRPr lang="en-US" dirty="0"/>
          </a:p>
        </p:txBody>
      </p:sp>
      <p:sp>
        <p:nvSpPr>
          <p:cNvPr id="467970" name="Content Placeholder 2"/>
          <p:cNvSpPr>
            <a:spLocks noGrp="1"/>
          </p:cNvSpPr>
          <p:nvPr>
            <p:ph idx="1"/>
          </p:nvPr>
        </p:nvSpPr>
        <p:spPr/>
        <p:txBody>
          <a:bodyPr/>
          <a:lstStyle/>
          <a:p>
            <a:pPr eaLnBrk="1" hangingPunct="1"/>
            <a:endParaRPr lang="en-US" dirty="0" smtClean="0"/>
          </a:p>
        </p:txBody>
      </p:sp>
      <p:pic>
        <p:nvPicPr>
          <p:cNvPr id="467971" name="Picture 2" descr="E:\Housing Problems\Picture 005.jpg"/>
          <p:cNvPicPr>
            <a:picLocks noChangeAspect="1" noChangeArrowheads="1"/>
          </p:cNvPicPr>
          <p:nvPr/>
        </p:nvPicPr>
        <p:blipFill>
          <a:blip r:embed="rId2"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a:p>
        </p:txBody>
      </p:sp>
      <p:pic>
        <p:nvPicPr>
          <p:cNvPr id="471042" name="Picture 2" descr="E:\Housing Problems\Premise Alert 017.jpg"/>
          <p:cNvPicPr>
            <a:picLocks noGrp="1" noChangeAspect="1" noChangeArrowheads="1"/>
          </p:cNvPicPr>
          <p:nvPr>
            <p:ph idx="1"/>
          </p:nvPr>
        </p:nvPicPr>
        <p:blipFill>
          <a:blip r:embed="rId2" cstate="screen"/>
          <a:srcRect/>
          <a:stretch>
            <a:fillRect/>
          </a:stretch>
        </p:blipFill>
        <p:spPr>
          <a:xfrm>
            <a:off x="0" y="0"/>
            <a:ext cx="9144000"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a:p>
        </p:txBody>
      </p:sp>
      <p:pic>
        <p:nvPicPr>
          <p:cNvPr id="472066" name="Picture 2" descr="E:\Housing Problems\Premise Alert 035.jpg"/>
          <p:cNvPicPr>
            <a:picLocks noGrp="1" noChangeAspect="1" noChangeArrowheads="1"/>
          </p:cNvPicPr>
          <p:nvPr>
            <p:ph idx="1"/>
          </p:nvPr>
        </p:nvPicPr>
        <p:blipFill>
          <a:blip r:embed="rId2" cstate="screen"/>
          <a:srcRect/>
          <a:stretch>
            <a:fillRect/>
          </a:stretch>
        </p:blipFill>
        <p:spPr>
          <a:xfrm>
            <a:off x="-13211" y="0"/>
            <a:ext cx="9157211" cy="69342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90" name="Picture 2" descr="E:\Housing Problems\Premise Alert 039.jpg"/>
          <p:cNvPicPr>
            <a:picLocks noGrp="1" noChangeAspect="1" noChangeArrowheads="1"/>
          </p:cNvPicPr>
          <p:nvPr>
            <p:ph idx="1"/>
          </p:nvPr>
        </p:nvPicPr>
        <p:blipFill>
          <a:blip r:embed="rId2" cstate="screen"/>
          <a:srcRect/>
          <a:stretch>
            <a:fillRect/>
          </a:stretch>
        </p:blipFill>
        <p:spPr>
          <a:xfrm>
            <a:off x="-103178" y="0"/>
            <a:ext cx="9247178"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00418" name="Picture 2"/>
          <p:cNvPicPr>
            <a:picLocks noChangeAspect="1" noChangeArrowheads="1"/>
          </p:cNvPicPr>
          <p:nvPr/>
        </p:nvPicPr>
        <p:blipFill>
          <a:blip r:embed="rId2" cstate="screen"/>
          <a:srcRect/>
          <a:stretch>
            <a:fillRect/>
          </a:stretch>
        </p:blipFill>
        <p:spPr bwMode="auto">
          <a:xfrm>
            <a:off x="0" y="0"/>
            <a:ext cx="10891838" cy="8169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01442" name="Picture 2"/>
          <p:cNvPicPr>
            <a:picLocks noChangeAspect="1" noChangeArrowheads="1"/>
          </p:cNvPicPr>
          <p:nvPr/>
        </p:nvPicPr>
        <p:blipFill>
          <a:blip r:embed="rId2" cstate="screen"/>
          <a:srcRect/>
          <a:stretch>
            <a:fillRect/>
          </a:stretch>
        </p:blipFill>
        <p:spPr bwMode="auto">
          <a:xfrm>
            <a:off x="0" y="0"/>
            <a:ext cx="10891838" cy="8169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02466" name="Picture 2"/>
          <p:cNvPicPr>
            <a:picLocks noChangeAspect="1" noChangeArrowheads="1"/>
          </p:cNvPicPr>
          <p:nvPr/>
        </p:nvPicPr>
        <p:blipFill>
          <a:blip r:embed="rId2" cstate="screen"/>
          <a:srcRect/>
          <a:stretch>
            <a:fillRect/>
          </a:stretch>
        </p:blipFill>
        <p:spPr bwMode="auto">
          <a:xfrm>
            <a:off x="0" y="0"/>
            <a:ext cx="10891838" cy="8169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03490" name="Picture 2"/>
          <p:cNvPicPr>
            <a:picLocks noChangeAspect="1" noChangeArrowheads="1"/>
          </p:cNvPicPr>
          <p:nvPr/>
        </p:nvPicPr>
        <p:blipFill>
          <a:blip r:embed="rId2" cstate="screen"/>
          <a:srcRect/>
          <a:stretch>
            <a:fillRect/>
          </a:stretch>
        </p:blipFill>
        <p:spPr bwMode="auto">
          <a:xfrm>
            <a:off x="0" y="0"/>
            <a:ext cx="10891838" cy="8169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0" y="0"/>
            <a:ext cx="9144000" cy="1295400"/>
          </a:xfrm>
        </p:spPr>
        <p:txBody>
          <a:bodyPr>
            <a:normAutofit fontScale="90000"/>
          </a:bodyPr>
          <a:lstStyle/>
          <a:p>
            <a:pPr eaLnBrk="1" fontAlgn="auto" hangingPunct="1">
              <a:spcAft>
                <a:spcPts val="0"/>
              </a:spcAft>
              <a:defRPr/>
            </a:pPr>
            <a:r>
              <a:rPr lang="en-US" sz="8000" dirty="0" smtClean="0">
                <a:solidFill>
                  <a:schemeClr val="accent1"/>
                </a:solidFill>
              </a:rPr>
              <a:t/>
            </a:r>
            <a:br>
              <a:rPr lang="en-US" sz="8000" dirty="0" smtClean="0">
                <a:solidFill>
                  <a:schemeClr val="accent1"/>
                </a:solidFill>
              </a:rPr>
            </a:br>
            <a:r>
              <a:rPr lang="en-US" sz="8000" dirty="0" smtClean="0">
                <a:solidFill>
                  <a:schemeClr val="accent1"/>
                </a:solidFill>
              </a:rPr>
              <a:t/>
            </a:r>
            <a:br>
              <a:rPr lang="en-US" sz="8000" dirty="0" smtClean="0">
                <a:solidFill>
                  <a:schemeClr val="accent1"/>
                </a:solidFill>
              </a:rPr>
            </a:br>
            <a:r>
              <a:rPr lang="en-US" sz="8000" dirty="0" smtClean="0">
                <a:solidFill>
                  <a:schemeClr val="accent1"/>
                </a:solidFill>
              </a:rPr>
              <a:t/>
            </a:r>
            <a:br>
              <a:rPr lang="en-US" sz="8000" dirty="0" smtClean="0">
                <a:solidFill>
                  <a:schemeClr val="accent1"/>
                </a:solidFill>
              </a:rPr>
            </a:br>
            <a:r>
              <a:rPr lang="en-US" sz="8000" dirty="0" smtClean="0">
                <a:solidFill>
                  <a:schemeClr val="accent1"/>
                </a:solidFill>
              </a:rPr>
              <a:t/>
            </a:r>
            <a:br>
              <a:rPr lang="en-US" sz="8000" dirty="0" smtClean="0">
                <a:solidFill>
                  <a:schemeClr val="accent1"/>
                </a:solidFill>
              </a:rPr>
            </a:br>
            <a:r>
              <a:rPr lang="en-US" sz="8000" dirty="0" smtClean="0">
                <a:solidFill>
                  <a:schemeClr val="accent1"/>
                </a:solidFill>
              </a:rPr>
              <a:t/>
            </a:r>
            <a:br>
              <a:rPr lang="en-US" sz="8000" dirty="0" smtClean="0">
                <a:solidFill>
                  <a:schemeClr val="accent1"/>
                </a:solidFill>
              </a:rPr>
            </a:br>
            <a:r>
              <a:rPr lang="en-US" sz="8000" dirty="0" smtClean="0">
                <a:solidFill>
                  <a:schemeClr val="accent1"/>
                </a:solidFill>
              </a:rPr>
              <a:t/>
            </a:r>
            <a:br>
              <a:rPr lang="en-US" sz="8000" dirty="0" smtClean="0">
                <a:solidFill>
                  <a:schemeClr val="accent1"/>
                </a:solidFill>
              </a:rPr>
            </a:br>
            <a:endParaRPr lang="en-US" sz="8900" dirty="0" smtClean="0">
              <a:solidFill>
                <a:schemeClr val="tx1"/>
              </a:solidFill>
            </a:endParaRPr>
          </a:p>
        </p:txBody>
      </p:sp>
      <p:sp>
        <p:nvSpPr>
          <p:cNvPr id="449539" name="Rectangle 3"/>
          <p:cNvSpPr>
            <a:spLocks noGrp="1" noChangeArrowheads="1"/>
          </p:cNvSpPr>
          <p:nvPr>
            <p:ph type="subTitle" sz="half" idx="1"/>
          </p:nvPr>
        </p:nvSpPr>
        <p:spPr>
          <a:xfrm>
            <a:off x="0" y="1447800"/>
            <a:ext cx="9144000" cy="2112963"/>
          </a:xfrm>
        </p:spPr>
        <p:txBody>
          <a:bodyPr>
            <a:normAutofit lnSpcReduction="10000"/>
          </a:bodyPr>
          <a:lstStyle/>
          <a:p>
            <a:pPr eaLnBrk="1" hangingPunct="1"/>
            <a:r>
              <a:rPr lang="en-US" sz="7000" dirty="0" smtClean="0"/>
              <a:t>We all have to work together  </a:t>
            </a:r>
          </a:p>
        </p:txBody>
      </p:sp>
      <p:pic>
        <p:nvPicPr>
          <p:cNvPr id="1163268" name="Picture 4" descr="C:\Users\ALieberenz\AppData\Local\Microsoft\Windows\Temporary Internet Files\Content.IE5\UHA7QBZC\clip-artSucces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3962400"/>
            <a:ext cx="1741006" cy="1812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70483" name="Picture" r:id="rId4" imgW="2686812" imgH="2458212" progId="Word.Picture.8">
                  <p:embed/>
                </p:oleObj>
              </mc:Choice>
              <mc:Fallback>
                <p:oleObj name="Picture" r:id="rId4" imgW="2686812" imgH="2458212" progId="Word.Picture.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4" descr="apd"/>
          <p:cNvPicPr>
            <a:picLocks noChangeAspect="1" noChangeArrowheads="1"/>
          </p:cNvPicPr>
          <p:nvPr/>
        </p:nvPicPr>
        <p:blipFill>
          <a:blip r:embed="rId6" cstate="screen"/>
          <a:srcRect/>
          <a:stretch>
            <a:fillRect/>
          </a:stretch>
        </p:blipFill>
        <p:spPr bwMode="auto">
          <a:xfrm>
            <a:off x="7520223" y="0"/>
            <a:ext cx="1623777" cy="1371600"/>
          </a:xfrm>
          <a:prstGeom prst="rect">
            <a:avLst/>
          </a:prstGeom>
          <a:noFill/>
          <a:ln w="9525">
            <a:noFill/>
            <a:miter lim="800000"/>
            <a:headEnd/>
            <a:tailEnd/>
          </a:ln>
        </p:spPr>
      </p:pic>
    </p:spTree>
    <p:extLst>
      <p:ext uri="{BB962C8B-B14F-4D97-AF65-F5344CB8AC3E}">
        <p14:creationId xmlns:p14="http://schemas.microsoft.com/office/powerpoint/2010/main" val="1060842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9539">
                                            <p:txEl>
                                              <p:pRg st="0" end="0"/>
                                            </p:txEl>
                                          </p:spTgt>
                                        </p:tgtEl>
                                        <p:attrNameLst>
                                          <p:attrName>style.visibility</p:attrName>
                                        </p:attrNameLst>
                                      </p:cBhvr>
                                      <p:to>
                                        <p:strVal val="visible"/>
                                      </p:to>
                                    </p:set>
                                    <p:anim calcmode="lin" valueType="num">
                                      <p:cBhvr additive="base">
                                        <p:cTn id="7" dur="500" fill="hold"/>
                                        <p:tgtEl>
                                          <p:spTgt spid="449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9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63268"/>
                                        </p:tgtEl>
                                        <p:attrNameLst>
                                          <p:attrName>style.visibility</p:attrName>
                                        </p:attrNameLst>
                                      </p:cBhvr>
                                      <p:to>
                                        <p:strVal val="visible"/>
                                      </p:to>
                                    </p:set>
                                    <p:anim calcmode="lin" valueType="num">
                                      <p:cBhvr additive="base">
                                        <p:cTn id="13" dur="500" fill="hold"/>
                                        <p:tgtEl>
                                          <p:spTgt spid="1163268"/>
                                        </p:tgtEl>
                                        <p:attrNameLst>
                                          <p:attrName>ppt_x</p:attrName>
                                        </p:attrNameLst>
                                      </p:cBhvr>
                                      <p:tavLst>
                                        <p:tav tm="0">
                                          <p:val>
                                            <p:strVal val="#ppt_x"/>
                                          </p:val>
                                        </p:tav>
                                        <p:tav tm="100000">
                                          <p:val>
                                            <p:strVal val="#ppt_x"/>
                                          </p:val>
                                        </p:tav>
                                      </p:tavLst>
                                    </p:anim>
                                    <p:anim calcmode="lin" valueType="num">
                                      <p:cBhvr additive="base">
                                        <p:cTn id="14" dur="500" fill="hold"/>
                                        <p:tgtEl>
                                          <p:spTgt spid="1163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04514" name="Picture 2"/>
          <p:cNvPicPr>
            <a:picLocks noChangeAspect="1" noChangeArrowheads="1"/>
          </p:cNvPicPr>
          <p:nvPr/>
        </p:nvPicPr>
        <p:blipFill>
          <a:blip r:embed="rId2" cstate="screen"/>
          <a:srcRect/>
          <a:stretch>
            <a:fillRect/>
          </a:stretch>
        </p:blipFill>
        <p:spPr bwMode="auto">
          <a:xfrm>
            <a:off x="0" y="0"/>
            <a:ext cx="10891838" cy="816927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1"/>
            <a:ext cx="9295609" cy="6858000"/>
          </a:xfrm>
        </p:spPr>
      </p:pic>
    </p:spTree>
    <p:extLst>
      <p:ext uri="{BB962C8B-B14F-4D97-AF65-F5344CB8AC3E}">
        <p14:creationId xmlns:p14="http://schemas.microsoft.com/office/powerpoint/2010/main" val="1833435449"/>
      </p:ext>
    </p:extLst>
  </p:cSld>
  <p:clrMapOvr>
    <a:masterClrMapping/>
  </p:clrMapOvr>
  <p:transition>
    <p:cut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1" y="0"/>
            <a:ext cx="9144000" cy="6857999"/>
          </a:xfrm>
        </p:spPr>
      </p:pic>
    </p:spTree>
    <p:extLst>
      <p:ext uri="{BB962C8B-B14F-4D97-AF65-F5344CB8AC3E}">
        <p14:creationId xmlns:p14="http://schemas.microsoft.com/office/powerpoint/2010/main" val="1212408501"/>
      </p:ext>
    </p:extLst>
  </p:cSld>
  <p:clrMapOvr>
    <a:masterClrMapping/>
  </p:clrMapOvr>
  <p:transition>
    <p:cut thruBlk="1"/>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0" y="1"/>
            <a:ext cx="9143999" cy="6858000"/>
          </a:xfrm>
        </p:spPr>
      </p:pic>
    </p:spTree>
    <p:extLst>
      <p:ext uri="{BB962C8B-B14F-4D97-AF65-F5344CB8AC3E}">
        <p14:creationId xmlns:p14="http://schemas.microsoft.com/office/powerpoint/2010/main" val="1724356921"/>
      </p:ext>
    </p:extLst>
  </p:cSld>
  <p:clrMapOvr>
    <a:masterClrMapping/>
  </p:clrMapOvr>
  <p:transition>
    <p:cut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22850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140978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52400"/>
            <a:ext cx="8534400" cy="6400800"/>
          </a:xfrm>
          <a:prstGeom prst="rect">
            <a:avLst/>
          </a:prstGeom>
        </p:spPr>
      </p:pic>
    </p:spTree>
    <p:extLst>
      <p:ext uri="{BB962C8B-B14F-4D97-AF65-F5344CB8AC3E}">
        <p14:creationId xmlns:p14="http://schemas.microsoft.com/office/powerpoint/2010/main" val="36894390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4000" b="32444"/>
          <a:stretch/>
        </p:blipFill>
        <p:spPr>
          <a:xfrm>
            <a:off x="152400" y="1219200"/>
            <a:ext cx="9228221" cy="4495800"/>
          </a:xfrm>
          <a:prstGeom prst="rect">
            <a:avLst/>
          </a:prstGeom>
          <a:ln>
            <a:noFill/>
          </a:ln>
          <a:effectLst>
            <a:softEdge rad="112500"/>
          </a:effectLst>
        </p:spPr>
      </p:pic>
    </p:spTree>
    <p:extLst>
      <p:ext uri="{BB962C8B-B14F-4D97-AF65-F5344CB8AC3E}">
        <p14:creationId xmlns:p14="http://schemas.microsoft.com/office/powerpoint/2010/main" val="197840487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14400"/>
            <a:ext cx="8776316" cy="5105400"/>
          </a:xfrm>
          <a:prstGeom prst="rect">
            <a:avLst/>
          </a:prstGeom>
          <a:ln>
            <a:noFill/>
          </a:ln>
          <a:effectLst>
            <a:softEdge rad="112500"/>
          </a:effectLst>
        </p:spPr>
      </p:pic>
    </p:spTree>
    <p:extLst>
      <p:ext uri="{BB962C8B-B14F-4D97-AF65-F5344CB8AC3E}">
        <p14:creationId xmlns:p14="http://schemas.microsoft.com/office/powerpoint/2010/main" val="18000018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62000"/>
            <a:ext cx="9144000" cy="1323439"/>
          </a:xfrm>
          <a:prstGeom prst="rect">
            <a:avLst/>
          </a:prstGeom>
          <a:noFill/>
        </p:spPr>
        <p:txBody>
          <a:bodyPr wrap="square" rtlCol="0">
            <a:spAutoFit/>
          </a:bodyPr>
          <a:lstStyle/>
          <a:p>
            <a:pPr algn="ctr"/>
            <a:r>
              <a:rPr lang="en-US" sz="4400" b="1" dirty="0" smtClean="0">
                <a:latin typeface="+mj-lt"/>
              </a:rPr>
              <a:t>“Dear Property Owner ……”</a:t>
            </a:r>
          </a:p>
          <a:p>
            <a:pPr algn="ctr"/>
            <a:endParaRPr lang="en-US" dirty="0"/>
          </a:p>
          <a:p>
            <a:pPr algn="ctr"/>
            <a:endParaRPr lang="en-US" dirty="0"/>
          </a:p>
        </p:txBody>
      </p:sp>
      <p:pic>
        <p:nvPicPr>
          <p:cNvPr id="1149958" name="Picture 6" descr="C:\Users\ALieberenz\AppData\Local\Microsoft\Windows\Temporary Internet Files\Content.IE5\2R9TM0FA\MM900356582[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80098" y="2085439"/>
            <a:ext cx="4566080" cy="385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5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ctrTitle" idx="4294967295"/>
          </p:nvPr>
        </p:nvSpPr>
        <p:spPr>
          <a:xfrm>
            <a:off x="0" y="0"/>
            <a:ext cx="9144000" cy="1905000"/>
          </a:xfrm>
        </p:spPr>
        <p:txBody>
          <a:bodyPr>
            <a:noAutofit/>
          </a:bodyPr>
          <a:lstStyle/>
          <a:p>
            <a:pPr eaLnBrk="1" fontAlgn="auto" hangingPunct="1">
              <a:spcAft>
                <a:spcPts val="0"/>
              </a:spcAft>
              <a:defRPr/>
            </a:pPr>
            <a:r>
              <a:rPr lang="en-US" sz="4400" dirty="0" smtClean="0">
                <a:solidFill>
                  <a:schemeClr val="tx1"/>
                </a:solidFill>
                <a:effectLst>
                  <a:outerShdw blurRad="38100" dist="38100" dir="2700000" algn="tl">
                    <a:srgbClr val="000000"/>
                  </a:outerShdw>
                </a:effectLst>
              </a:rPr>
              <a:t>Crime Free </a:t>
            </a:r>
            <a:r>
              <a:rPr lang="en-US" sz="4400" dirty="0">
                <a:solidFill>
                  <a:schemeClr val="tx1"/>
                </a:solidFill>
                <a:effectLst>
                  <a:outerShdw blurRad="38100" dist="38100" dir="2700000" algn="tl">
                    <a:srgbClr val="000000"/>
                  </a:outerShdw>
                </a:effectLst>
              </a:rPr>
              <a:t/>
            </a:r>
            <a:br>
              <a:rPr lang="en-US" sz="4400" dirty="0">
                <a:solidFill>
                  <a:schemeClr val="tx1"/>
                </a:solidFill>
                <a:effectLst>
                  <a:outerShdw blurRad="38100" dist="38100" dir="2700000" algn="tl">
                    <a:srgbClr val="000000"/>
                  </a:outerShdw>
                </a:effectLst>
              </a:rPr>
            </a:br>
            <a:r>
              <a:rPr lang="en-US" sz="4400" dirty="0">
                <a:solidFill>
                  <a:schemeClr val="tx1"/>
                </a:solidFill>
                <a:effectLst>
                  <a:outerShdw blurRad="38100" dist="38100" dir="2700000" algn="tl">
                    <a:srgbClr val="000000"/>
                  </a:outerShdw>
                </a:effectLst>
              </a:rPr>
              <a:t>Multi-Housing </a:t>
            </a:r>
            <a:r>
              <a:rPr lang="en-US" sz="4400" dirty="0" smtClean="0">
                <a:solidFill>
                  <a:schemeClr val="tx1"/>
                </a:solidFill>
                <a:effectLst>
                  <a:outerShdw blurRad="38100" dist="38100" dir="2700000" algn="tl">
                    <a:srgbClr val="000000"/>
                  </a:outerShdw>
                </a:effectLst>
              </a:rPr>
              <a:t>Program</a:t>
            </a:r>
            <a:br>
              <a:rPr lang="en-US" sz="4400" dirty="0" smtClean="0">
                <a:solidFill>
                  <a:schemeClr val="tx1"/>
                </a:solidFill>
                <a:effectLst>
                  <a:outerShdw blurRad="38100" dist="38100" dir="2700000" algn="tl">
                    <a:srgbClr val="000000"/>
                  </a:outerShdw>
                </a:effectLst>
              </a:rPr>
            </a:br>
            <a:r>
              <a:rPr lang="en-US" sz="4400" dirty="0" smtClean="0">
                <a:solidFill>
                  <a:schemeClr val="tx1"/>
                </a:solidFill>
                <a:effectLst>
                  <a:outerShdw blurRad="38100" dist="38100" dir="2700000" algn="tl">
                    <a:srgbClr val="000000"/>
                  </a:outerShdw>
                </a:effectLst>
              </a:rPr>
              <a:t>(CFMH)</a:t>
            </a:r>
            <a:endParaRPr lang="en-US" sz="4400" dirty="0">
              <a:solidFill>
                <a:schemeClr val="tx1"/>
              </a:solidFill>
              <a:effectLst>
                <a:outerShdw blurRad="38100" dist="38100" dir="2700000" algn="tl">
                  <a:srgbClr val="000000"/>
                </a:outerShdw>
              </a:effectLst>
            </a:endParaRPr>
          </a:p>
        </p:txBody>
      </p:sp>
      <p:sp>
        <p:nvSpPr>
          <p:cNvPr id="1230851" name="Rectangle 3"/>
          <p:cNvSpPr>
            <a:spLocks noGrp="1" noChangeArrowheads="1"/>
          </p:cNvSpPr>
          <p:nvPr>
            <p:ph type="subTitle" idx="4294967295"/>
          </p:nvPr>
        </p:nvSpPr>
        <p:spPr>
          <a:xfrm>
            <a:off x="0" y="5181600"/>
            <a:ext cx="9144000" cy="1257300"/>
          </a:xfrm>
        </p:spPr>
        <p:txBody>
          <a:bodyPr>
            <a:normAutofit lnSpcReduction="10000"/>
          </a:bodyPr>
          <a:lstStyle/>
          <a:p>
            <a:pPr marL="0" indent="0" algn="ctr" eaLnBrk="1" fontAlgn="auto" hangingPunct="1">
              <a:lnSpc>
                <a:spcPct val="90000"/>
              </a:lnSpc>
              <a:spcAft>
                <a:spcPts val="0"/>
              </a:spcAft>
              <a:buClr>
                <a:schemeClr val="tx1">
                  <a:shade val="95000"/>
                </a:schemeClr>
              </a:buClr>
              <a:buFontTx/>
              <a:buNone/>
              <a:defRPr/>
            </a:pPr>
            <a:endParaRPr lang="en-US" sz="4000" b="1" i="1" dirty="0" smtClean="0"/>
          </a:p>
          <a:p>
            <a:pPr marL="0" indent="0" algn="ctr" eaLnBrk="1" fontAlgn="auto" hangingPunct="1">
              <a:lnSpc>
                <a:spcPct val="90000"/>
              </a:lnSpc>
              <a:spcAft>
                <a:spcPts val="0"/>
              </a:spcAft>
              <a:buClr>
                <a:schemeClr val="tx1">
                  <a:shade val="95000"/>
                </a:schemeClr>
              </a:buClr>
              <a:buFontTx/>
              <a:buNone/>
              <a:defRPr/>
            </a:pPr>
            <a:r>
              <a:rPr lang="en-US" sz="4000" b="1" i="1" dirty="0" smtClean="0"/>
              <a:t>What is it and how does it work?</a:t>
            </a:r>
            <a:endParaRPr lang="en-US" sz="4000" b="1" i="1" dirty="0"/>
          </a:p>
          <a:p>
            <a:pPr marL="0" indent="0" algn="ctr" eaLnBrk="1" fontAlgn="auto" hangingPunct="1">
              <a:lnSpc>
                <a:spcPct val="90000"/>
              </a:lnSpc>
              <a:spcAft>
                <a:spcPts val="0"/>
              </a:spcAft>
              <a:buClr>
                <a:schemeClr val="tx1">
                  <a:shade val="95000"/>
                </a:schemeClr>
              </a:buClr>
              <a:buFontTx/>
              <a:buNone/>
              <a:defRPr/>
            </a:pPr>
            <a:endParaRPr lang="en-US" i="1" dirty="0"/>
          </a:p>
        </p:txBody>
      </p:sp>
      <p:pic>
        <p:nvPicPr>
          <p:cNvPr id="452611" name="Picture 4"/>
          <p:cNvPicPr>
            <a:picLocks noChangeAspect="1" noChangeArrowheads="1"/>
          </p:cNvPicPr>
          <p:nvPr/>
        </p:nvPicPr>
        <p:blipFill>
          <a:blip r:embed="rId3" cstate="screen"/>
          <a:srcRect/>
          <a:stretch>
            <a:fillRect/>
          </a:stretch>
        </p:blipFill>
        <p:spPr bwMode="auto">
          <a:xfrm>
            <a:off x="2895600" y="2286000"/>
            <a:ext cx="3505200" cy="3200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528" y="1981200"/>
            <a:ext cx="9144000" cy="2800767"/>
          </a:xfrm>
          <a:prstGeom prst="rect">
            <a:avLst/>
          </a:prstGeom>
          <a:noFill/>
        </p:spPr>
        <p:txBody>
          <a:bodyPr wrap="square" lIns="91440" tIns="45720" rIns="91440" bIns="45720">
            <a:spAutoFit/>
            <a:scene3d>
              <a:camera prst="isometricOffAxis1Right"/>
              <a:lightRig rig="threePt" dir="t"/>
            </a:scene3d>
          </a:bodyPr>
          <a:lstStyle/>
          <a:p>
            <a:pPr algn="ctr"/>
            <a:r>
              <a:rPr lang="en-US" sz="8800" b="1" cap="none" spc="100" dirty="0" smtClean="0">
                <a:ln w="18000">
                  <a:solidFill>
                    <a:schemeClr val="bg1"/>
                  </a:solidFill>
                  <a:prstDash val="solid"/>
                </a:ln>
                <a:solidFill>
                  <a:schemeClr val="accent2"/>
                </a:solidFill>
                <a:effectLst>
                  <a:outerShdw blurRad="25000" dist="20000" dir="16020000" algn="tl">
                    <a:schemeClr val="accent1">
                      <a:satMod val="200000"/>
                      <a:shade val="1000"/>
                      <a:alpha val="60000"/>
                    </a:schemeClr>
                  </a:outerShdw>
                </a:effectLst>
                <a:latin typeface="Snap ITC" pitchFamily="82" charset="0"/>
              </a:rPr>
              <a:t>GRAFFITI REMOVAL</a:t>
            </a:r>
            <a:endParaRPr lang="en-US" sz="8800" b="1" cap="none" spc="100" dirty="0">
              <a:ln w="18000">
                <a:solidFill>
                  <a:schemeClr val="bg1"/>
                </a:solidFill>
                <a:prstDash val="solid"/>
              </a:ln>
              <a:solidFill>
                <a:schemeClr val="accent2"/>
              </a:solidFill>
              <a:effectLst>
                <a:outerShdw blurRad="25000" dist="20000" dir="16020000" algn="tl">
                  <a:schemeClr val="accent1">
                    <a:satMod val="200000"/>
                    <a:shade val="1000"/>
                    <a:alpha val="60000"/>
                  </a:schemeClr>
                </a:outerShdw>
              </a:effectLst>
              <a:latin typeface="Snap ITC" pitchFamily="82"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a:p>
        </p:txBody>
      </p:sp>
      <p:sp>
        <p:nvSpPr>
          <p:cNvPr id="456706" name="Content Placeholder 2"/>
          <p:cNvSpPr>
            <a:spLocks noGrp="1"/>
          </p:cNvSpPr>
          <p:nvPr>
            <p:ph idx="1"/>
          </p:nvPr>
        </p:nvSpPr>
        <p:spPr/>
        <p:txBody>
          <a:bodyPr/>
          <a:lstStyle/>
          <a:p>
            <a:pPr eaLnBrk="1" hangingPunct="1"/>
            <a:endParaRPr lang="en-US" dirty="0" smtClean="0"/>
          </a:p>
        </p:txBody>
      </p:sp>
      <p:pic>
        <p:nvPicPr>
          <p:cNvPr id="456707" name="Picture 2" descr="E:\Housing Problems\10-15018 007.jpg"/>
          <p:cNvPicPr>
            <a:picLocks noChangeAspect="1" noChangeArrowheads="1"/>
          </p:cNvPicPr>
          <p:nvPr/>
        </p:nvPicPr>
        <p:blipFill>
          <a:blip r:embed="rId2" cstate="screen"/>
          <a:srcRect/>
          <a:stretch>
            <a:fillRect/>
          </a:stretch>
        </p:blipFill>
        <p:spPr bwMode="auto">
          <a:xfrm>
            <a:off x="-17463" y="30163"/>
            <a:ext cx="9347201" cy="682783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3" descr="C:\Documents and Settings\MHeneghan\Desktop\IMG00438.jpg"/>
          <p:cNvPicPr>
            <a:picLocks noGrp="1" noChangeAspect="1" noChangeArrowheads="1"/>
          </p:cNvPicPr>
          <p:nvPr>
            <p:ph idx="1"/>
          </p:nvPr>
        </p:nvPicPr>
        <p:blipFill>
          <a:blip r:embed="rId2" cstate="screen"/>
          <a:srcRect/>
          <a:stretch>
            <a:fillRect/>
          </a:stretch>
        </p:blipFill>
        <p:spPr>
          <a:xfrm>
            <a:off x="0" y="0"/>
            <a:ext cx="9088817"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90600" y="1676400"/>
            <a:ext cx="7034298" cy="1569660"/>
          </a:xfrm>
          <a:prstGeom prst="rect">
            <a:avLst/>
          </a:prstGeom>
          <a:noFill/>
        </p:spPr>
        <p:txBody>
          <a:bodyPr wrap="none" lIns="91440" tIns="45720" rIns="91440" bIns="45720">
            <a:spAutoFit/>
            <a:scene3d>
              <a:camera prst="isometricOffAxis1Right"/>
              <a:lightRig rig="threePt" dir="t"/>
            </a:scene3d>
          </a:bodyPr>
          <a:lstStyle/>
          <a:p>
            <a:pPr algn="ctr"/>
            <a:r>
              <a:rPr lang="en-US" sz="9600" b="1" cap="none" spc="0" dirty="0" smtClean="0">
                <a:ln w="19050">
                  <a:solidFill>
                    <a:schemeClr val="tx2">
                      <a:tint val="1000"/>
                    </a:schemeClr>
                  </a:solidFill>
                  <a:prstDash val="solid"/>
                </a:ln>
                <a:solidFill>
                  <a:schemeClr val="accent2"/>
                </a:solidFill>
                <a:effectLst>
                  <a:outerShdw blurRad="50000" dist="50800" dir="7500000" algn="tl">
                    <a:srgbClr val="000000">
                      <a:shade val="5000"/>
                      <a:alpha val="35000"/>
                    </a:srgbClr>
                  </a:outerShdw>
                </a:effectLst>
                <a:latin typeface="+mj-lt"/>
              </a:rPr>
              <a:t>LOITERING</a:t>
            </a:r>
            <a:endParaRPr lang="en-US" sz="8800" b="1" cap="none" spc="0" dirty="0">
              <a:ln w="19050">
                <a:solidFill>
                  <a:schemeClr val="tx2">
                    <a:tint val="1000"/>
                  </a:schemeClr>
                </a:solidFill>
                <a:prstDash val="solid"/>
              </a:ln>
              <a:solidFill>
                <a:schemeClr val="accent2"/>
              </a:solidFill>
              <a:effectLst>
                <a:outerShdw blurRad="50000" dist="50800" dir="7500000" algn="tl">
                  <a:srgbClr val="000000">
                    <a:shade val="5000"/>
                    <a:alpha val="35000"/>
                  </a:srgbClr>
                </a:outerShdw>
              </a:effectLst>
            </a:endParaRPr>
          </a:p>
        </p:txBody>
      </p:sp>
      <p:pic>
        <p:nvPicPr>
          <p:cNvPr id="951297" name="Picture 1" descr="C:\Documents and Settings\ALieberenz\Local Settings\Temporary Internet Files\Content.IE5\TMZRYIH1\MC900048760[1].wmf"/>
          <p:cNvPicPr>
            <a:picLocks noChangeAspect="1" noChangeArrowheads="1"/>
          </p:cNvPicPr>
          <p:nvPr/>
        </p:nvPicPr>
        <p:blipFill>
          <a:blip r:embed="rId2" cstate="print"/>
          <a:srcRect/>
          <a:stretch>
            <a:fillRect/>
          </a:stretch>
        </p:blipFill>
        <p:spPr bwMode="auto">
          <a:xfrm>
            <a:off x="3352800" y="3733800"/>
            <a:ext cx="2667000" cy="209511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09600"/>
            <a:ext cx="8763000" cy="861774"/>
          </a:xfrm>
          <a:prstGeom prst="rect">
            <a:avLst/>
          </a:prstGeom>
          <a:noFill/>
        </p:spPr>
        <p:txBody>
          <a:bodyPr wrap="square" rtlCol="0">
            <a:spAutoFit/>
          </a:bodyPr>
          <a:lstStyle/>
          <a:p>
            <a:pPr algn="ctr"/>
            <a:r>
              <a:rPr lang="en-US" sz="5000" b="1" u="dbl" dirty="0" smtClean="0">
                <a:effectLst>
                  <a:outerShdw blurRad="38100" dist="38100" dir="2700000" algn="tl">
                    <a:srgbClr val="000000">
                      <a:alpha val="43137"/>
                    </a:srgbClr>
                  </a:outerShdw>
                </a:effectLst>
                <a:latin typeface="+mn-lt"/>
              </a:rPr>
              <a:t>LET’S WORK TOGETHER !!!</a:t>
            </a:r>
            <a:endParaRPr lang="en-US" sz="5000" b="1" u="dbl" dirty="0">
              <a:effectLst>
                <a:outerShdw blurRad="38100" dist="38100" dir="2700000" algn="tl">
                  <a:srgbClr val="000000">
                    <a:alpha val="43137"/>
                  </a:srgbClr>
                </a:outerShdw>
              </a:effectLst>
              <a:latin typeface="+mn-lt"/>
            </a:endParaRPr>
          </a:p>
        </p:txBody>
      </p:sp>
      <p:sp>
        <p:nvSpPr>
          <p:cNvPr id="6" name="TextBox 5"/>
          <p:cNvSpPr txBox="1"/>
          <p:nvPr/>
        </p:nvSpPr>
        <p:spPr>
          <a:xfrm>
            <a:off x="466344" y="1954179"/>
            <a:ext cx="4191000" cy="959346"/>
          </a:xfrm>
          <a:prstGeom prst="rect">
            <a:avLst/>
          </a:prstGeom>
          <a:noFill/>
        </p:spPr>
        <p:txBody>
          <a:bodyPr wrap="square" rtlCol="0">
            <a:prstTxWarp prst="textSlantUp">
              <a:avLst/>
            </a:prstTxWarp>
            <a:spAutoFit/>
          </a:bodyPr>
          <a:lstStyle/>
          <a:p>
            <a:r>
              <a:rPr lang="en-US" sz="4400" b="1" dirty="0" smtClean="0">
                <a:solidFill>
                  <a:schemeClr val="accent4">
                    <a:lumMod val="75000"/>
                  </a:schemeClr>
                </a:solidFill>
                <a:latin typeface="+mn-lt"/>
              </a:rPr>
              <a:t>LANDLORDS</a:t>
            </a:r>
            <a:endParaRPr lang="en-US" sz="4400" b="1" dirty="0">
              <a:solidFill>
                <a:schemeClr val="accent4">
                  <a:lumMod val="75000"/>
                </a:schemeClr>
              </a:solidFill>
              <a:latin typeface="+mn-lt"/>
            </a:endParaRPr>
          </a:p>
        </p:txBody>
      </p:sp>
      <p:sp>
        <p:nvSpPr>
          <p:cNvPr id="7" name="TextBox 6"/>
          <p:cNvSpPr txBox="1"/>
          <p:nvPr/>
        </p:nvSpPr>
        <p:spPr>
          <a:xfrm>
            <a:off x="5410200" y="2668161"/>
            <a:ext cx="2743200" cy="1165860"/>
          </a:xfrm>
          <a:prstGeom prst="rect">
            <a:avLst/>
          </a:prstGeom>
          <a:noFill/>
        </p:spPr>
        <p:txBody>
          <a:bodyPr wrap="square" rtlCol="0">
            <a:prstTxWarp prst="textSlantDown">
              <a:avLst/>
            </a:prstTxWarp>
            <a:spAutoFit/>
          </a:bodyPr>
          <a:lstStyle/>
          <a:p>
            <a:r>
              <a:rPr lang="en-US" sz="2000" b="1" dirty="0" smtClean="0">
                <a:solidFill>
                  <a:srgbClr val="33586F"/>
                </a:solidFill>
                <a:latin typeface="+mn-lt"/>
              </a:rPr>
              <a:t>POLICE</a:t>
            </a:r>
            <a:endParaRPr lang="en-US" sz="2000" b="1" dirty="0">
              <a:solidFill>
                <a:srgbClr val="33586F"/>
              </a:solidFill>
              <a:latin typeface="+mn-lt"/>
            </a:endParaRPr>
          </a:p>
        </p:txBody>
      </p:sp>
      <p:sp>
        <p:nvSpPr>
          <p:cNvPr id="8" name="TextBox 7"/>
          <p:cNvSpPr txBox="1"/>
          <p:nvPr/>
        </p:nvSpPr>
        <p:spPr>
          <a:xfrm>
            <a:off x="685800" y="3657600"/>
            <a:ext cx="3360420" cy="954024"/>
          </a:xfrm>
          <a:prstGeom prst="rect">
            <a:avLst/>
          </a:prstGeom>
          <a:noFill/>
        </p:spPr>
        <p:txBody>
          <a:bodyPr wrap="square" rtlCol="0">
            <a:prstTxWarp prst="textSlantUp">
              <a:avLst/>
            </a:prstTxWarp>
            <a:spAutoFit/>
          </a:bodyPr>
          <a:lstStyle/>
          <a:p>
            <a:r>
              <a:rPr lang="en-US" b="1" dirty="0" smtClean="0">
                <a:solidFill>
                  <a:srgbClr val="660033"/>
                </a:solidFill>
                <a:latin typeface="+mn-lt"/>
              </a:rPr>
              <a:t>TENANTS</a:t>
            </a:r>
            <a:endParaRPr lang="en-US" b="1" dirty="0">
              <a:solidFill>
                <a:srgbClr val="660033"/>
              </a:solidFill>
              <a:latin typeface="+mn-lt"/>
            </a:endParaRPr>
          </a:p>
        </p:txBody>
      </p:sp>
      <p:sp>
        <p:nvSpPr>
          <p:cNvPr id="9" name="TextBox 8"/>
          <p:cNvSpPr txBox="1"/>
          <p:nvPr/>
        </p:nvSpPr>
        <p:spPr>
          <a:xfrm>
            <a:off x="3810000" y="4949952"/>
            <a:ext cx="4800600" cy="1222248"/>
          </a:xfrm>
          <a:prstGeom prst="rect">
            <a:avLst/>
          </a:prstGeom>
          <a:noFill/>
        </p:spPr>
        <p:txBody>
          <a:bodyPr wrap="square" rtlCol="0">
            <a:prstTxWarp prst="textSlantDown">
              <a:avLst/>
            </a:prstTxWarp>
            <a:spAutoFit/>
          </a:bodyPr>
          <a:lstStyle/>
          <a:p>
            <a:r>
              <a:rPr lang="en-US" b="1" dirty="0" smtClean="0">
                <a:solidFill>
                  <a:srgbClr val="405644"/>
                </a:solidFill>
                <a:latin typeface="+mn-lt"/>
              </a:rPr>
              <a:t>VILLAGE OF ADDISON</a:t>
            </a:r>
            <a:endParaRPr lang="en-US" b="1" dirty="0">
              <a:solidFill>
                <a:srgbClr val="405644"/>
              </a:solidFill>
              <a:latin typeface="+mn-lt"/>
            </a:endParaRPr>
          </a:p>
        </p:txBody>
      </p:sp>
      <p:pic>
        <p:nvPicPr>
          <p:cNvPr id="1161218" name="Picture 2" descr="C:\Users\ALieberenz\AppData\Local\Microsoft\Windows\Temporary Internet Files\Content.IE5\D1Q2D83P\collaboration.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638" y="4995792"/>
            <a:ext cx="1675638" cy="16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40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56452"/>
            <a:ext cx="9144000" cy="1015663"/>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latin typeface="+mn-lt"/>
              </a:rPr>
              <a:t>CRIME PREVENTION</a:t>
            </a:r>
            <a:endParaRPr lang="en-US" sz="6000" b="1" dirty="0">
              <a:effectLst>
                <a:outerShdw blurRad="38100" dist="38100" dir="2700000" algn="tl">
                  <a:srgbClr val="000000">
                    <a:alpha val="43137"/>
                  </a:srgbClr>
                </a:outerShdw>
              </a:effectLst>
              <a:latin typeface="+mn-lt"/>
            </a:endParaRPr>
          </a:p>
        </p:txBody>
      </p:sp>
      <p:sp>
        <p:nvSpPr>
          <p:cNvPr id="3" name="AutoShape 18" descr="data:image/jpeg;base64,/9j/4AAQSkZJRgABAQAAAQABAAD/2wCEAAkGBhQSERUUExQWFRQWFxgWGBQWGBwXGBwYGBoYGhwWGSEYHSYfGh0kGhceHy8gJycpLC0sGB4xNTAqNyYsLCkBCQoKDgwOGg8PGiwkHyU0LCwtLCwsLCwpLCwsLCwsLCwsLCwsLCwsLCwsLCwsLCwsLCwsLCwsLCwpKSwsLCwsLP/AABEIAMEA3AMBIgACEQEDEQH/xAAcAAACAgMBAQAAAAAAAAAAAAAABgUHAwQIAgH/xABGEAACAQMCAwYDBQQIBQIHAAABAgMABBESIQUGMQcTIkFRYTJxgRQjQlKhM3KRsRVDYoKywdHwJJKi4fE1Uwg0RFVjc9L/xAAZAQACAwEAAAAAAAAAAAAAAAAAAgEDBAX/xAArEQACAgEDAgUDBQEAAAAAAAAAAQIRAxIhMQRBEyJRYYEycZFSobHB0UL/2gAMAwEAAhEDEQA/ALxooooAKKKKACiiigAooqH45zPFbFY95Z5CBHbRlTK2SRqwSNKDBJc4UaTv5UASN7epCjSSMFRRksen/nOwHUk4r5BMX3wUAJ2OMsOgPqB5+R9cVC8N4XLIwmumDSndYVOYYRkEBdh3jjA+9YZyDpCg4LCq4qmM9b24RNUfaKjeYuPx2VvJcS5KoPhXBZiTgIoJGWJOAKqfivbfeNciO1tIkUrq/wCIYs2Mkam7twqemPF898C4guqiqH412ucUi7oTC3gWQ5WS3j79jjYjTJL0yfY5FTHBOfr6VWNveWl03nHNA0Drj2jkzvnckY2+dAFwUUscsc+w3b9ywMF2oy1tIfFgAEsjDaRN9iN9jsKZ6ACiiigAooooAKKKKACiiigAooooAKKKKACiiigAooooAKK1uIcRjgieWVwkaAszscAAf76Vz9zf2tTcTkktYJo7OzbKmSTUGdSVB1lQxUHfwgDYkEmgCzuL9oTXEhteFaJph+0uW3toVwDq1LtI2+yjIyDnOMVDWXOvCuHuQ1013dSYEtwqmZ3KjGMr4VUeSKSB79a1eVeza0mgCNfm6hU57i3cRQ5I/Gqkux2+JiDtT7wblK0tP/l7eKM/mCjX5D4jlv1rDlyqWzHSI/h/PplJ7mwvXXGRI0axKQQD4e9dSetMlnxB2zriMfTGWVs/8pOMV6qM4/zNb2SCS5lWJScDOSSeuAFBJqqOWSWmBNFVc9c9txC8azhikeO2diY0Us8ksZKl23wsanOB5nf0AXXtL0MWTh0xJABY4B26DYHapLgXaNw+zSRlSaWaVjLNKIwup3JbTktsFJx6dT51luu3mMY7u1dvXVIq/LGFbP6Vu1T9B1DHW7IufvV0yXFrcR92CFZoyyoCck5XOnJI3I9K1uI263PdvEyrIr6muIz94VxsuVPxZ8zv/Iz1121yxY7zh7pqAZdUhXKnowzFuD61E3vP/DboEyWslvMR+3h0lg3kdtOseuRv09DUqb7oiUIdmfebHuooIZo5hNpcd1Lo03MTqpY+JNmXCnOfTery5C5p/pGxiuSoVmyrqM4DqcNpzvjO4+eMnrVDcB433qFNYYo+c4xqxkLIAdxkHBqzOym3e3luo0TTbSCG5TyCvIGVox6j7vPsAPzCmlJRVsqos6isSz+tZA2aiOSMuGFH2iiinICiiigAooooAKKKKACiiigAooooAKXOcOfbThseq4kGsjKwqQZWznBC52XKkajge9eua+NSqv2ez0NeyLqVXPhjTODPJ6KDsAfibYA4bHLHOjXH264F3J3k6yMrv5EqcDT6LjGBgYGNqi1dAbfO3P8Ac8TlLTMREGJjgB8CDp/ebHVj6npnFLNFFSBv8E41LaTpPC2mSNgQfI+qnHVSNiPQ10zadqNj3UBuLiOGWaJJDFlm06x0JC4Xf82NsGuV69IuSBkDJxk9B7nFVZMSnySnR2qDnf1qpe3/AJfllht7keKGAssijqokKfefLwhT6eH1NNHZnxK4ktIllFvJGiCNLi3l1AhAFCuhUFWwBn+QqX54s2l4ddxoMu0EgUeZOM4HucYrnx8kyzlFNcX5r4VBa3aWBlc3SLF9mZdMK6dhKMrqLAb9Tkkem2B+xKRrWKSOXFwUDPFIMLqO+lSPhIBAIOdwd6y8H5ctuG/0bdzMcSEyvOQdKFogY4tIztlidXXKeWasqy5wtJpu5inSR8FjoOpQBjct8PmPM71pjHw/pt+7/BdDGn9ZU9pz7DPZx2XERMi2xBUwn9r3YIEMytnBzgavboOtY7Ps8u+KTG4eOKzhkwVATSAuNgiDc7eZxnrmrbi5PtBcvddyrTOQ2tvEAcAZUHYE9c9azcR4yE8K7t5nyH/eiCjF+RE+Cl9bKi5i7K5OH273KXJfRgEJGVOljpJzrPTNeeB8QVbeSWBpbaREbROXbOVHw41FSG+HpsW/haXL/NcaXywTse8nQ92x+AlT+z/eIOR8seYqT4/2YWNzHMFt4o5ZFbEqDSQ5GzbbYzjO2+9M82l6ZoomlflKb5Q7XL23uY5LuWWa2fKsH3GMgF023KnfA9x510XY3qSxrJEwdHAZXU5BB8xVS9jPLjRreWl9D0dJFgmjyuwZTKhYYbOwyPIL61bNlw+OFBHEixoCcIihVyepwKz5nHVsQjcWc+dZElBJAIJGMgHpkZGfTbetao/inDncB4X7qdcFXxlTg57uUfjjOdxkEZJBB3psXUNbSIcScopa5Y5wE7G3uQsF9Hs8Gdn2J72HO8kZAJ2yV6H1LLXQTsQKKKKACiiigAooooAKhebeZlsbcyldchISKEHDSyscLGuxOSfY7A1NVXPL8K8R4jNxBvHBbk29pvlSV/azrjY5bYNv067DCZJqEbJSsmeX+ASQwSvIw+23GXllG4EhB0ImvPgjzpUHOwPrXK/G76aaeR7hi8xbDs3XK+H9MY+ldY83ceNlZzXIj7wxKDozjOSBkkA4Azk/KuS+LcRa4nkmYKGldpGC5C5YknGSfM+tZ+nbk3JjSNSiiitYgVdHYnd20dlcPeNbLEso0GYJqzpy+CwyQfDgDO4b1qt+WOS5rw6v2UA+KdxhB7L+Y+w+uKfLfhthAAsVqJiNu8nJbPvp6DO/TFV5I6lQ8YtjZxHtx4fb/d2sTzbnAiQRR5yOmcE59l8qluH863rqZJ7OG2jALMZbg6go3JIEe22epHSqokjeS/8AtBSJFhC92qRqqk4zkjGGIOSSfPHpWbnHmCaVIo3clZJVVlGFBGdwdOKqWCA6XdjHwbmBRLcWQ0NErd7CpwyiJzrCqDt4C2Omwx6VEcW4rPbZjtbElAfiC+Ek9SFj3I8sk1HTnubmG5wSqZSTAyQjA+LA9CacGczRBoJQuoZWRVEg/g2xq1JIbfgjuU+Z5p+8WSJoZI8ah4lB1Zx4W3Gw96nKireKK0Rmkky0jankbAZ36YAHtsFHSpPgEn2h28DLGo6nZiT0GPIY365qSV7kLzROjXdhbLP9nmDNL3wXUULjCKM+bEeZHl7V7TmLjFpfvDFI/EEREdxKgUYZdWkEHwMckDffHQ4rb41YQXPFLdI4wZYH764kUfCFUd2jt+YsBhfSmrhV+s6GRMaS7qGG+oIdGrI9cH12AqHFPlC1bNjlXtRtbwiJibe5zpa3m8LavyqTgMfbY+1OFU92ocItDaPPMmJVGmN1Oly52VT+YeeCOgOMVBcg888WghEjQyXVkuAdQ+8CjYmI/EwA/eAwem9ZZ9P3iK9nRf1FRnL3MUF7As9u4ZGHT8SnzVh5Ef7zUnWRquQFPtE5L+32+YiY7qHLQSqdLZxvGWG4Vv0OD6187LOevt1v3Mx03tv4Jo2yHOk6e8Ib1OzejdcZFNtVnz3w08NvY+MQKSgIju4k21I23eememfcKc7kjV0+WnpYskWxRWCxvUmjSWM6kdVdW9VYZB/gaz1vECiivEkmKWUlFWwNPinFe6MaKA8srhVTUFyBgu+/kiZb3wB51v0p8pzfbJpb44aLPc2pK792pPeSqTviV9v3Yk33wGyiLbVsBY7ROPNbWTCIkXE5FvbgAkmWTIGMfDgZbJ2Gnz6HZ5c4GlnaxW8fwxqFz01HqzHHmSSfrWnxb7/icERHgtomuj0wZZGMMXv4VExPl4l9Np6sXUzt6R4ow3dokqNHIodGGGVhkEehHpVMc1dgbyXmqzaOK2cZIcn7tuhVRuWB6j0zirtqP5glhW2mNw+iHu2Ej5K4Ugg4I3zg4GN87edUY5yg9hmrOQ+K2PczyRB1k7t2TWnwtpJGpfY4pz5Z5CRY0ur3Ohxqit1+J/QufwrjB9Tny88nZ3yKlzcNO2o2kTnu9Q0mQg+HI6Yxgt/Cp3iXGPtFxN/+NzGB6AAYrqWEI92Y+McaOE8ISIMqrGgCogJwCB8z196x1ocfh1W0o9F1D+7v/lWHgPGVlhBZgGXAfJx/e+v+tQW3TolaX+bgVEMn5JOnlvg5/wCn9a27njUayph1IYlGAIOM/C30O319qY+H8rLfBkkLLGMZKkBs+WMgjy9OlBD3RoBqWL+KSC4aRu8NuSWIjYgAkeYUjHi86abjlXiXDzqtWW7h/wDbdA7AZ81O/wBUNeH4pet14N5Y2WUD+AqaFbvkgLPjFlE2samJO4OstvuRk9Poc052HNtzdBYLGBYAf69+ir5sqEbn3PX+S83HJg4DcGXWDjBjkO5+YIpitbrjEv7K0t7QHHicDXtnYgknG3muaATG3h/Bo7aBkUncM0krHLsxBzI58z+g6VF9m3EFksI1GA0OqJx0OVJwSPUjelTmDg93kR3PEJJMgFkiGhRg+H0yevl6daWoeYhw6b/h5GbVtKM6jkfiBO2d9x/KoJutx652sTecSs7Mk90qtPKvlpzjP8F0+2r3p9RQAAAAB0A2A9hVe8r8wRz3a3LuCe5MIbGMZYMA4H94dPMU98RmKQyuvVY3Yee6qWH6iglepVXNXNx4fxUtw9QjhQs6gZSVidRVlG2w2yMHJNXJyRz9BxOItH4JVx3kLfEp9R+Zc539t8UlcgcnJbQpPImbuQa3kbdl1eLSM/CcdT1yTW5xrk1JJRc27G3vEOUmTYFumJBjxAjY+ePUbVVlxKf3E0vks6tPjHC0uYJYJPglRkPyYdR7jrUHyHzW93G8dwqx3kB0zRjofyyrv8LD6ZzTRXPacXTIK27EeNyIlxw2f9pZuQNzuhYg4zvgOOvo61atU7zan9Hcftb3OmG7BhmJO2rAXJ9Bgo2+d1Y1bKy4zW2ObTzwxWjLLJj50jdovGTiKwhbFxfP3WRgskJ2klxqHRcgbjO/pTbdXSxo0kjBUUFmY9AqjJJ+lV72XRtxC7ueLTAgEm3tUIwFiG5YZG5OQMg9e8z5YWDeadvhA9kWTw3h6QRJDEumONQir1wFGB13J9zua2aKK2iCdyw/e3fEJ85HfrbqQcrpgjXp131u4bfGR0BzW3zJzhbWPd/aHIMraY1AyzEfoAMgZJA8QqK7Joz/AEVA7MXeYyTO56s8kjklj5nbrUBznxW9klnU8MM1rEQiaiFMjEjJAwWdTnou2Bvny5slryOy1DLb81yTau5+zeelDLrbA6F+7yB5bDOPU0pcVSXiV4be9CLDaBJDFC7FJXlJKGTUoOAiHb+113NNHBIWEC64Y4Hx4o4sFB6DIUZOMZ/metLF08tlxGWWUarS67v74D9jIgCKsh/Ch6ZO2SOm+bscYqRonjSimTs1wkUDMgXRGpChfhGnwhdvQjGPnVLzXf2a7Jc/dzgEknow2z8v9famVefRw66nt5l763eV5o5EIJCynUQBnDAEnzzkUm3883EpnaC0kdVzoihR3Cg9WcqCc4xtsN/46ihyXyYONc2M5KQnSnTVjxH1+Q/X+VLlZbm2eNijqyOpwVYFWB9CDuKxUxU23yFNnKHPMlqwDMdOwyd8D0b1X9R5Up0UAm0dMcD5ihu0zE6lsboCCQf9PepTTXPvLPL6zhGineKXUFJG+kk4BGCCB/3pyPZzxP8A+4n/AJ5aSi9SfoWfmorjHMsFtgSNmQ/DCg1yN8lG/wBTgUoJybxcAAcS2G3xP5fSlu9dra8hned5tREM0rHrkYyNvhHlnfwj1qHwSnvuSN7DPdOzTExBjnuosyTkeQ8OQgx+grzPavaQl4rNFhQgyd4Q8pUbE4GRkb/iI9qtGy4j/wAGSuNajST0Ps30GMUqcA4a8EU6394jRLBGqRnA0pJJLpeQ4GSTqG5JwzZOwpo41JJsieRwk0lX8iVxmzEEi3MA+7cZZV6Mhwcj3Gc/7NO3K/NKlVSRsxsPA58gfJvbH8KXeHWpQzWMnxREtET5xtnG/sdjS3eXj2RICaoi2yk40NvlR7Hr/Gqotp6WWyprWuGXwrZwRvnzqv8AjPEb3iFw9vYP3VvHlJLncBnHxKrAZ2zjC+5O1a/Z/wAwSXB0YZIm1DGrr4eqkbr8xirEtrVI1CRqqIowFUYAH0qwr5Kt4VyxdcFuYbwzLJGZUin06v2cpwS2Rv8Azziugqr/AJqg12Vyu/7GQjHXKqWGNuupRTlwK+7+2gl/9yKN+ufjRTjPmcmsnUrhiNUKPbbw3veEyt5xNHKN/RtJ+ezGpvs/44bzh1vO3xMmlvdkJQn66c/Wt3mnhxuLK4hHWSGRRjA3KnHXpviq67I+Z47bgU00mdNvLJn+0SEZVX5lwPmapXmx17i9zP2wcckneHhNrgzXJBk8QGFzlVPpkjUfPCjY6qs/gPBY7S3jt4s93EoVdR1N8yfUkk+Q32AG1VH2K8Ekvbufi91uzMyxbEDUfiZc/hVcIOvVuhWrrroY4aI0I3YUUUVYQInZJOH4PaaTnSjKfmHbIqI43xriLXc8a2yxQxbpdTMVt1jx4pTgDvHOfhHw4x6kzPZdw8QcPEIOoRT3MYYjBISd1zj3xmo7nrlPiNzdQyWt0iQrp1RSDKqwOe9KkESHoQD0IGK5uyyOy1OtyG4dw3u5/tl3PM2yxwRy+F3fp3iwx4ClicLFhj5nB2GPmjnqa0bF5w51tZcqrl1YsCN1dRlQSMnQTn+Bp15b5HS3kM80rXV0dhPIANC7+GJRtGNz03NSvH+AQ3kDwTrqjcfIg+TKfJh5H+dS8q1exZ4jW0SnOJ8l8M+zx39ujvCHiLRq7MndlwJNQ3dcAkkA+XlV18OtYo41ECosWNSiMAIQdwRp2OR51WPLfZBdWlw6LesLJ9WVjbRKfCQucqyg74JHUD5VZXBeEJawRwR6tEahV1sWbA9Sf/A6DAqM0k+HYrafCo0eZeSrS/XFzCrHoJB4ZF+TDf6HI9q517TOz88LnRVZpIZVLRuwwcqcMhxtkZB+TCupaWe0XlMcQsZIQB3oGuInykXoPbUPD9ajDlcXvwI0cnUV7mhZGKsCrKSCpGCCNiCD0INeK6ZWSHBuJywv90MlsDTgnPpsN8/6mrY4P2xQsQl1E0DfmALJn1I2ZR9DVMxyFSCDgg5B9xV2ck3ttxG3MUyRysozpYAsAeuPxYB8x5EVDLINklxnnCCSHFvNG5YlTpYagN87HcZx1x60mcStBLE8e3iG3sfI/wAaZuK9llmImMULd4ACMSOSfUbt6UqRcvwof2e4/MST+ppS1WN/ZdxrvIlSTrjuXBH40+HP93+dbfOfArc3Udzdq7ASwwRIpAVy7ZAfb4V3J336UkcDn+y32keFLgAr6CVM7D5/5irM5mtUu7VZJNHcKpkfWSoUruTnrtjH096bE6uPyLmVpS+H8C92kWgSRb2Hdrd9Eqr+UhSynyyFYHHkc5pb5usVlt2kTcMurI3z+JW+v+dWZwXgcZ4eIlTSsgLhWyT498tkkjII2O+/zqveCJ3TTWMm4j3TPnC52G+/hJwfpSdRGqmh+mld433PvZnJr7g+iMDgdMZFWdVadmtsYZZIupjaVQCcehHyyDn61N8d5vvIToj4dI7n4XDd5Gd+vgGR8jip5I4W41XrqI3LsEQK2pzsFXByxztt1rY7LXJ4TaavKMgbY8IZgp+qjNU9xiDi91BcPdt9mt40LMhXSGxuFAXLNlsDJONx6bXdyJbd3w2zXOcW8Rz+8gb9NVZup+lCN2TtcncSnleabh9uS8Ul6zIgwNT6jGh8gNj7DpnoMdWXVwI0Z2OlVUsSfIKCSfoBVAdg/AjdcSe6fJFuO8JGB97LqCjAIPTWehHhweopelXIki9uTuW1sLOK2XB0L4mAxqc7s31bP0xU1RRW4QKKKKAFXld/vL5fy3km3TAaOJtvnnO3qanqiJmaLiONIEVxCCGGf28JOQ22MtCwxvkiBvyipeuXnVTZYuAoooqkYKKKKACiiigDnvt25M+z3IvIx93cE6wOizAZP/MPF8w1VZXRP/xA32jhsceRmSddsZ2VWY49N8fxrnaungk3BWVy5CnbkPk57nDpM8EniKSJ5AbZON9ztsfKk2GBnIVVLMegAyf0q5uzK9jDGHdZFiA0ONL+EjO3mD1z7VcyYJN7mrxDm7itgAk9uk4ydNwoOGHlnRsD7EA1G33aOs4JlsJFfHheNt8/2spuKt0GsV5dhEZnY6QDnff5D3OaUtp+pQ95xGaZQy27KY2EiuTjGnfzAzkeQq1uSuPRzDuHGY7qMyIDuCdOJot/PBBxjB8XpSjIwGSTgep9KiOC3pQSpAytJayC6gxuMA5ePY77HSfnUXTUhqtOPr/RcHJEzLA1s5zJaSNASdyUUBonO56xMv8Ay+wwnc+w6XF7GMyW0rRzKPNdtQwcdVZXHlu3WpgczxI9vxJQ3cXcQhlVFLuJUy0WQvUg64vfw/TTv+IrG1zc32i0injRVtHOuZmTIWRlXoSh0Eb7YyRitDpqmZU2naMfLiqLwSLgrOuQw820gf4VB+vtTtj51U/Kcx7nDJIIY5Pu2fwFomO69c7BiMj126VL8S7LHd27u/mWM9I3LPgbbE6hnf1FZYcV6GzI78yXJI9pHFY/sUsKyp3shRAgcasM4BJA307b1a9vFpRV/KAP4DH+VUJwns7ig4tYQCRpZCzXEpOAAsR1IAOu7Kc71f5rN1L3SKLti32j8UFvwu6cnBMTRr+9J4AN/wB6o3sN4ALfhaP+K4YzNkYx+FV6Zxhc/UnzqI7XUa8uLDhiNp7+QySHqVRdgf8AGfTKirVtrdY0VEUKigKqqMAKBgKAOgAGMVd00ahfqJIyUUUVpFCiiigBZ5/bu7dLrztJUn8ydGe7kAA9YpG659cVMqc9OlbNxbrIjI6hkYFWVhkFSMFSD1BBxikvs54k5t2tZyv2myYW8oVtWQB93Jn0ZP8ACenSsfVQ2Uh4jZRRRWEcKKKKACvMsyopZiFVQSzE4AA3JJPQD1qP5h5jgsoTNcOEQberMT+FQN2P+9q5x7Qe1KfiTFFzFag+GEHckfikI+I+3QfrV2PE5/YhuiT7Ze0KHiDxQ2+TFCXJkIwHZgoBUEZAABG/XPTYUr8qcnSXj9GEY6kDc+y52+vQVOcj9mElziW4DRw7FVOzP55Hovv5+VXJY2CQoEjUKoAAA9q6+LCoqipuxc4PyLHCuMKg9EGSfmx3NbV5yPbyY1a9S/C6tpdf3WAyKYa0OI8ZjhB1HJH4Qf1OegrT7CkJPy9xDUdHEyE8g8EbMB5Bjp3PvS1zLydxJt3vmljyCdigB6Z0rsPp+lfONc+LLcW8SyDBuIiwU+BVDgnJ8zt7+fSrQNV6I2NqZSqciav21xI+M7Dby/tE1km4LHYtHcRasIwEgJ1Zjfwk9NsVYvH+FKq94nh3AIHTfzHpS5dW4kRkb4WBU/I0zxRcWqBSadkTw6e/tFngt5I4bUyd4txJglQw/qyfPHnjy2IrV4Nw/wC0TkWiNdzf1l7cZMaE+Yz19vM+VSXKXZ+Ly8WC7uXkjih7zu18OVV1RVznYHO5G+3X0syDsqtodf2Wa5tdbBiIZfDt5YcGuZknoembNClG7iv9IOHs9UwsJZ5HuGAPf5wqsBsEjzo0ex6+xxheuucr7h7GK6tjMFA0zRZCMDgDfTt0xgjOc082/IN2gwOLTnO/jhhc/wAXBI+VSXA+TTDN389zJdSgYQuqoiDzKomE1HO7Yzjaq1mUR5TT45EblHlN+KPcX9zG1v3iLHaEMwkjKgjvlwRtnHX4vF5dbC5I4o9xYwySkGTBR2UghmjZoy4I2Oopq223pf5j4zeXtw9jw77tEOm5vm+FDsWiix1kCnfz38sZrxz1cCx4fBw+1OJbkraQ6ichWwryEjJ6NufIvVcryOny/wBigychQC+4jecTIzGpFrasfyJ+0kXI6E4AIPm4Iqx6i+V+BLZ2kNuuPukVSRnBbHibck7tk4z51KV0EqVIrCiiipAKKKKACkXm6AWN7DxFfDG+La7AwBoY/dTn1KPhSdzpI6AHL1WC+skmjeKRdSSKyMu4yrDBG242PlSyipKmBiopR5I4m0by8OuH1XFrjQxIJktz+zkO+dQXAYeWV65purlSi4umWhSBzz2w2thmOPFxcY+BD4EONu8Ybdfwjf5ZFIfa52qyvO9paSlIUykjp8TvnxAN1CjGNuu/UYqo604unveQrkS/M3NVxfzGa4csfwqNkReulB5D/Zp37N+zfXpurpfB8UcTfi9Hcfl9B5/Lqqdn9vA9/ELgoIxk4f4SwHhU526+u21dCRyBhlSCPY5rpY4IrbPdY551RSzsFUblmIAA9ya1+L8VjtoXmlOEQZPmT6AepJ2FVtwbl274/cGadnhsFJ0nywNtMYOzNt4n6DHyFPkyLGrYJWbXNva5GmY7T7w+cvRfkvmfnt86q/ifHZrgkySE5/D0Xz8h8+ta99p7x9AwmptIznw5ONz1286wVU5tknpHIIIOCNwR5H1rpfl3if2m1hm85EVjj83Rv+oGqm7HeR/t92XlUm3hBLHyLsCEQe/4v7u/UZd+zZWgW5sZPjtJmXOMZV8kMPY4J+RFGKa1OINDXf23eRsnmRt8/KtOw4BGg8QDseuRsPkKlKK1WKQ/J92kfGryAKAXtrd1xgbR51ADHn3gP93+Fi1UXEoDa8bsr0H7uYi2kz0BZdK+fnkeu6n1FW7XE6yNZL9S6PAUCionmrjyWdpLO7AaEOn3kIOhBtuS21ZUrdEkfyNpW1kkLDxXN28jHAwRNIDqPsqDc+QqP5NtP6QvpOKsT3KhrezQjHgBw8/X8TagAR0+lIfExcPbQGJbr7HduzXkMKmRwSwkbQGP3evWwIGF8Ocb4N28DvoJIgLfCpHhO70GIp4QQhRgCnhIIBA2IrpY8OiTbEbskaKKKvFCiiigAooooAKKKKAFrmvlnvWW7t1AvYATG3QSLg5t5NxlH6ZJ8JOR5g7HAONrdQiRQUYeGSJtnjkGNUTggEEH232I61O0ncf5ekt7huIWS6pGAFxbDYTovRl/LMo6H8XQ9d6M2LWrXIydHMHM9usd7cou6rPKqnrssjAdPYVk5W5akv7lLaJkV3DEFyQvhBY50gnoPSpHtC4HDb3Km3lMsU6d+pYYZdTODG/9pWUgjYjoRtU12E24biyEkjRFKw9/Dpwfo36U7lULRHc0OPdmk9hc20U7xP35JHdljgIRqzrVfI1c/ArfRCvq3iP16fpioLmOE3vHWH9XZxLGepGt8u3sDhsfQUyX92IYZJMbRoz49kUnG3yrT09+Gm+4r5FG24Z/THFnikybGxxqUE6ZJT5N9cj5IfzZq3BaKkXdxqFVU0qigKAACAoA2Apd7M+BC24fET+1nH2iVj1LygNv8lIH0prFcjPkc5tlqVI4pkQgkEYI2IPqPKvNTHNvBZbW8mimXDh2PngqxJDKSNwQetQ9dFO1ZWdQdjVvCvCYDDvq1NITse9zhgflgAewFQXaLC9hxGHiKKTBMogucZIGMaXPptg/ND61TnKfPN1w59VvIQpILxN4o26dQeh2xqGD71fvJnalZ8TXuZNMc7jS1vJur52IQnZwfynf2NY3GeKfiLcfZqjZgnV1DIwZWGQynII9QRWSlTjfJF5wxzNwsGa2YgvZNlmUnbVH5kfXI2yGHSLbtAuIzoubaW2fGfFExHTqCP8AT610seeE1sytqhg544bNPaFLf9r3kTKchcaXB1ZJ2xjPrW3D2jzWmBxOAKh/+rtgzw5JOzqRrT9aUrbtRiDbyow9CpX9cbU28M4/b3S+B1bOxUkHOfL3FGXDDLySnQ8cP4lFOgkhkSVD0dGDDO223nv0qtOeb9uJ3tvacOxLJbOZZZSf+HTbAV2UHJ2I29ds74833Z9F4zayS2bOpVu4YhGBBGGXOMfLFbHIFzFwWMw3MGgOwLX8Z7yNzltIl2DwhQcDYr4mORuTjj0rxy1WM5WQNx/S6Wtxdo1qsUDyo6KZS5aF+7dl8IBGRnJI2G+Kt/lngklurmaUSyyMrMypoXwRpGAAWY9EBJJ6k1s2EdtLAe5ELwTamOgKY37zJcnGzasnOeuTmpCtDdihRRRUAFFFFABRRRQAUUUUAFFFFAHN3a9e2V7dOtolx9qhZ0kAQdywVjrYePUrBs5OnxdT6mG7Mr2awvBcNbTOgR0ZUTxbjIxqIA3A39M7Grl5u7F7e6lNxbO1pcltRkQFkJOdRK5GGOeoIHqDk1HXnZtxNQoiubSY76mlSSI7YwfBrBzv+XGPPO1c1JqkWw0f9Ni7wgSpLNPlkM8jSlH0lgWJJDaQB0wMb4x19PXH+MXMwS2ZIRDcSxQNIpfWokkUHwk75Hof4VP8P7KLyZm+3XKRx6cItkWDFznxOzoCAvXSM5Ppjf7w3sbuY3iMnEBKkc0UuloDk924bAbvM74xvmoTypVY8nhqkn9yyVXAwOg6V9r5eakXUqNIfyrpDfPxsq+/WtG/42kGO9WVAVDFhG7qM/hLRhl1Z8s/5Vz3imuwlohee+zyDiiIJS0bxk6ZUwSAcZUg7EHAPtjbqc1BxvsBvYsmB4rhR0APdyHr+FvD/wBVXnb802zjIlwM4JdHTHz1qMD3O1ehzPaHYXVuT6d9H/8A1TwnkhsiGkzkfinCJraQxzxvG46q4wf+49xWoDiuteOPw27jKXMlrKnXxSR5HupDZU4zuDXNfPfCba3vGSzlEsBVWVg4fGRupIA6H9MVrxZdezQjVDXyR233Frpiu83MOw1E/eqPYn4/kx+oq9eXuaLa+i7y2lWQea9GU+jKd1+tcq2nJ97K2lLWdmOdu6cdPmKsPs47LOLxzi4RhZYOCZfEzrvle7HxDIGzFeoIO2y5OnUt1syVIuriPLFrcAia2hkyMZaNScZzjOMjf3pD4t2DQM/eWM0to+RtvImPbJDe+5NZ+17kO7u44Z7ZtckKlXgUlA4O5ZPF1yPhJyRjByN634VaRMoaezuUkHUaLh1PuOu3saSGOeOnb+B4pTdWl9ybPNl7w2b7PeLHdYJGu2dZHAXAJZRuu+RhlU7N6U4cJ5nguUypKnHiSRSjDpnZtiN/LNKNvfxxLiO3nUD8K20oz/0dT6mtqzF7cq32axnPhOl5tMKaun9YwzgnoOuDWldRk/SW+BjS3n+Bg5YNpZX8suvuYpUiRRGzLB3paQMZVU6Qd0wxGkam6EjNqVUx7ILtG7uK5hMDrmRpkaR+9IxJpTOko7DVgttqI36mwuVODyWtpFBJL3rRjSJMEZUE6RhmY7DA6+Qpk5NuyiWnbSS9FFFSIFFFFABRRRQAUUUUAFFFFABRRRQAUUUUAFfPOiigDHc/A37p/lVQ9sX/AKW/78f+KiipA5/p67F//VY//wBcv+A0UVAHVDULRRQB9NFFFABXzzoooA+0UUUAFFFFABRRRQAUUUU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20" descr="data:image/jpeg;base64,/9j/4AAQSkZJRgABAQAAAQABAAD/2wCEAAkGBhQSERUUExQWFRQWFxgWGBQWGBwXGBwYGBoYGhwWGSEYHSYfGh0kGhceHy8gJycpLC0sGB4xNTAqNyYsLCkBCQoKDgwOGg8PGiwkHyU0LCwtLCwsLCwpLCwsLCwsLCwsLCwsLCwsLCwsLCwsLCwsLCwsLCwsLCwpKSwsLCwsLP/AABEIAMEA3AMBIgACEQEDEQH/xAAcAAACAgMBAQAAAAAAAAAAAAAABgUHAwQIAgH/xABGEAACAQMCAwYDBQQIBQIHAAABAgMABBESIQUGMQcTIkFRYTJxgRQjQlKhM3KRsRVDYoKywdHwJJKi4fE1Uwg0RFVjc9L/xAAZAQACAwEAAAAAAAAAAAAAAAAAAgEDBAX/xAArEQACAgEDAgUDBQEAAAAAAAAAAQIRAxIhMQRBEyJRYYEycZFSobHB0UL/2gAMAwEAAhEDEQA/ALxooooAKKKKACiiigAooqH45zPFbFY95Z5CBHbRlTK2SRqwSNKDBJc4UaTv5UASN7epCjSSMFRRksen/nOwHUk4r5BMX3wUAJ2OMsOgPqB5+R9cVC8N4XLIwmumDSndYVOYYRkEBdh3jjA+9YZyDpCg4LCq4qmM9b24RNUfaKjeYuPx2VvJcS5KoPhXBZiTgIoJGWJOAKqfivbfeNciO1tIkUrq/wCIYs2Mkam7twqemPF898C4guqiqH412ucUi7oTC3gWQ5WS3j79jjYjTJL0yfY5FTHBOfr6VWNveWl03nHNA0Drj2jkzvnckY2+dAFwUUscsc+w3b9ywMF2oy1tIfFgAEsjDaRN9iN9jsKZ6ACiiigAooooAKKKKACiiigAooooAKKKKACiiigAooooAKK1uIcRjgieWVwkaAszscAAf76Vz9zf2tTcTkktYJo7OzbKmSTUGdSVB1lQxUHfwgDYkEmgCzuL9oTXEhteFaJph+0uW3toVwDq1LtI2+yjIyDnOMVDWXOvCuHuQ1013dSYEtwqmZ3KjGMr4VUeSKSB79a1eVeza0mgCNfm6hU57i3cRQ5I/Gqkux2+JiDtT7wblK0tP/l7eKM/mCjX5D4jlv1rDlyqWzHSI/h/PplJ7mwvXXGRI0axKQQD4e9dSetMlnxB2zriMfTGWVs/8pOMV6qM4/zNb2SCS5lWJScDOSSeuAFBJqqOWSWmBNFVc9c9txC8azhikeO2diY0Us8ksZKl23wsanOB5nf0AXXtL0MWTh0xJABY4B26DYHapLgXaNw+zSRlSaWaVjLNKIwup3JbTktsFJx6dT51luu3mMY7u1dvXVIq/LGFbP6Vu1T9B1DHW7IufvV0yXFrcR92CFZoyyoCck5XOnJI3I9K1uI263PdvEyrIr6muIz94VxsuVPxZ8zv/Iz1121yxY7zh7pqAZdUhXKnowzFuD61E3vP/DboEyWslvMR+3h0lg3kdtOseuRv09DUqb7oiUIdmfebHuooIZo5hNpcd1Lo03MTqpY+JNmXCnOfTery5C5p/pGxiuSoVmyrqM4DqcNpzvjO4+eMnrVDcB433qFNYYo+c4xqxkLIAdxkHBqzOym3e3luo0TTbSCG5TyCvIGVox6j7vPsAPzCmlJRVsqos6isSz+tZA2aiOSMuGFH2iiinICiiigAooooAKKKKACiiigAooooAKXOcOfbThseq4kGsjKwqQZWznBC52XKkajge9eua+NSqv2ez0NeyLqVXPhjTODPJ6KDsAfibYA4bHLHOjXH264F3J3k6yMrv5EqcDT6LjGBgYGNqi1dAbfO3P8Ac8TlLTMREGJjgB8CDp/ebHVj6npnFLNFFSBv8E41LaTpPC2mSNgQfI+qnHVSNiPQ10zadqNj3UBuLiOGWaJJDFlm06x0JC4Xf82NsGuV69IuSBkDJxk9B7nFVZMSnySnR2qDnf1qpe3/AJfllht7keKGAssijqokKfefLwhT6eH1NNHZnxK4ktIllFvJGiCNLi3l1AhAFCuhUFWwBn+QqX54s2l4ddxoMu0EgUeZOM4HucYrnx8kyzlFNcX5r4VBa3aWBlc3SLF9mZdMK6dhKMrqLAb9Tkkem2B+xKRrWKSOXFwUDPFIMLqO+lSPhIBAIOdwd6y8H5ctuG/0bdzMcSEyvOQdKFogY4tIztlidXXKeWasqy5wtJpu5inSR8FjoOpQBjct8PmPM71pjHw/pt+7/BdDGn9ZU9pz7DPZx2XERMi2xBUwn9r3YIEMytnBzgavboOtY7Ps8u+KTG4eOKzhkwVATSAuNgiDc7eZxnrmrbi5PtBcvddyrTOQ2tvEAcAZUHYE9c9azcR4yE8K7t5nyH/eiCjF+RE+Cl9bKi5i7K5OH273KXJfRgEJGVOljpJzrPTNeeB8QVbeSWBpbaREbROXbOVHw41FSG+HpsW/haXL/NcaXywTse8nQ92x+AlT+z/eIOR8seYqT4/2YWNzHMFt4o5ZFbEqDSQ5GzbbYzjO2+9M82l6ZoomlflKb5Q7XL23uY5LuWWa2fKsH3GMgF023KnfA9x510XY3qSxrJEwdHAZXU5BB8xVS9jPLjRreWl9D0dJFgmjyuwZTKhYYbOwyPIL61bNlw+OFBHEixoCcIihVyepwKz5nHVsQjcWc+dZElBJAIJGMgHpkZGfTbetao/inDncB4X7qdcFXxlTg57uUfjjOdxkEZJBB3psXUNbSIcScopa5Y5wE7G3uQsF9Hs8Gdn2J72HO8kZAJ2yV6H1LLXQTsQKKKKACiiigAooooAKhebeZlsbcyldchISKEHDSyscLGuxOSfY7A1NVXPL8K8R4jNxBvHBbk29pvlSV/azrjY5bYNv067DCZJqEbJSsmeX+ASQwSvIw+23GXllG4EhB0ImvPgjzpUHOwPrXK/G76aaeR7hi8xbDs3XK+H9MY+ldY83ceNlZzXIj7wxKDozjOSBkkA4Azk/KuS+LcRa4nkmYKGldpGC5C5YknGSfM+tZ+nbk3JjSNSiiitYgVdHYnd20dlcPeNbLEso0GYJqzpy+CwyQfDgDO4b1qt+WOS5rw6v2UA+KdxhB7L+Y+w+uKfLfhthAAsVqJiNu8nJbPvp6DO/TFV5I6lQ8YtjZxHtx4fb/d2sTzbnAiQRR5yOmcE59l8qluH863rqZJ7OG2jALMZbg6go3JIEe22epHSqokjeS/8AtBSJFhC92qRqqk4zkjGGIOSSfPHpWbnHmCaVIo3clZJVVlGFBGdwdOKqWCA6XdjHwbmBRLcWQ0NErd7CpwyiJzrCqDt4C2Omwx6VEcW4rPbZjtbElAfiC+Ek9SFj3I8sk1HTnubmG5wSqZSTAyQjA+LA9CacGczRBoJQuoZWRVEg/g2xq1JIbfgjuU+Z5p+8WSJoZI8ah4lB1Zx4W3Gw96nKireKK0Rmkky0jankbAZ36YAHtsFHSpPgEn2h28DLGo6nZiT0GPIY365qSV7kLzROjXdhbLP9nmDNL3wXUULjCKM+bEeZHl7V7TmLjFpfvDFI/EEREdxKgUYZdWkEHwMckDffHQ4rb41YQXPFLdI4wZYH764kUfCFUd2jt+YsBhfSmrhV+s6GRMaS7qGG+oIdGrI9cH12AqHFPlC1bNjlXtRtbwiJibe5zpa3m8LavyqTgMfbY+1OFU92ocItDaPPMmJVGmN1Oly52VT+YeeCOgOMVBcg888WghEjQyXVkuAdQ+8CjYmI/EwA/eAwem9ZZ9P3iK9nRf1FRnL3MUF7As9u4ZGHT8SnzVh5Ef7zUnWRquQFPtE5L+32+YiY7qHLQSqdLZxvGWG4Vv0OD6187LOevt1v3Mx03tv4Jo2yHOk6e8Ib1OzejdcZFNtVnz3w08NvY+MQKSgIju4k21I23eememfcKc7kjV0+WnpYskWxRWCxvUmjSWM6kdVdW9VYZB/gaz1vECiivEkmKWUlFWwNPinFe6MaKA8srhVTUFyBgu+/kiZb3wB51v0p8pzfbJpb44aLPc2pK792pPeSqTviV9v3Yk33wGyiLbVsBY7ROPNbWTCIkXE5FvbgAkmWTIGMfDgZbJ2Gnz6HZ5c4GlnaxW8fwxqFz01HqzHHmSSfrWnxb7/icERHgtomuj0wZZGMMXv4VExPl4l9Np6sXUzt6R4ow3dokqNHIodGGGVhkEehHpVMc1dgbyXmqzaOK2cZIcn7tuhVRuWB6j0zirtqP5glhW2mNw+iHu2Ej5K4Ugg4I3zg4GN87edUY5yg9hmrOQ+K2PczyRB1k7t2TWnwtpJGpfY4pz5Z5CRY0ur3Ohxqit1+J/QufwrjB9Tny88nZ3yKlzcNO2o2kTnu9Q0mQg+HI6Yxgt/Cp3iXGPtFxN/+NzGB6AAYrqWEI92Y+McaOE8ISIMqrGgCogJwCB8z196x1ocfh1W0o9F1D+7v/lWHgPGVlhBZgGXAfJx/e+v+tQW3TolaX+bgVEMn5JOnlvg5/wCn9a27njUayph1IYlGAIOM/C30O319qY+H8rLfBkkLLGMZKkBs+WMgjy9OlBD3RoBqWL+KSC4aRu8NuSWIjYgAkeYUjHi86abjlXiXDzqtWW7h/wDbdA7AZ81O/wBUNeH4pet14N5Y2WUD+AqaFbvkgLPjFlE2samJO4OstvuRk9Poc052HNtzdBYLGBYAf69+ir5sqEbn3PX+S83HJg4DcGXWDjBjkO5+YIpitbrjEv7K0t7QHHicDXtnYgknG3muaATG3h/Bo7aBkUncM0krHLsxBzI58z+g6VF9m3EFksI1GA0OqJx0OVJwSPUjelTmDg93kR3PEJJMgFkiGhRg+H0yevl6daWoeYhw6b/h5GbVtKM6jkfiBO2d9x/KoJutx652sTecSs7Mk90qtPKvlpzjP8F0+2r3p9RQAAAAB0A2A9hVe8r8wRz3a3LuCe5MIbGMZYMA4H94dPMU98RmKQyuvVY3Yee6qWH6iglepVXNXNx4fxUtw9QjhQs6gZSVidRVlG2w2yMHJNXJyRz9BxOItH4JVx3kLfEp9R+Zc539t8UlcgcnJbQpPImbuQa3kbdl1eLSM/CcdT1yTW5xrk1JJRc27G3vEOUmTYFumJBjxAjY+ePUbVVlxKf3E0vks6tPjHC0uYJYJPglRkPyYdR7jrUHyHzW93G8dwqx3kB0zRjofyyrv8LD6ZzTRXPacXTIK27EeNyIlxw2f9pZuQNzuhYg4zvgOOvo61atU7zan9Hcftb3OmG7BhmJO2rAXJ9Bgo2+d1Y1bKy4zW2ObTzwxWjLLJj50jdovGTiKwhbFxfP3WRgskJ2klxqHRcgbjO/pTbdXSxo0kjBUUFmY9AqjJJ+lV72XRtxC7ueLTAgEm3tUIwFiG5YZG5OQMg9e8z5YWDeadvhA9kWTw3h6QRJDEumONQir1wFGB13J9zua2aKK2iCdyw/e3fEJ85HfrbqQcrpgjXp131u4bfGR0BzW3zJzhbWPd/aHIMraY1AyzEfoAMgZJA8QqK7Joz/AEVA7MXeYyTO56s8kjklj5nbrUBznxW9klnU8MM1rEQiaiFMjEjJAwWdTnou2Bvny5slryOy1DLb81yTau5+zeelDLrbA6F+7yB5bDOPU0pcVSXiV4be9CLDaBJDFC7FJXlJKGTUoOAiHb+113NNHBIWEC64Y4Hx4o4sFB6DIUZOMZ/metLF08tlxGWWUarS67v74D9jIgCKsh/Ch6ZO2SOm+bscYqRonjSimTs1wkUDMgXRGpChfhGnwhdvQjGPnVLzXf2a7Jc/dzgEknow2z8v9famVefRw66nt5l763eV5o5EIJCynUQBnDAEnzzkUm3883EpnaC0kdVzoihR3Cg9WcqCc4xtsN/46ihyXyYONc2M5KQnSnTVjxH1+Q/X+VLlZbm2eNijqyOpwVYFWB9CDuKxUxU23yFNnKHPMlqwDMdOwyd8D0b1X9R5Up0UAm0dMcD5ihu0zE6lsboCCQf9PepTTXPvLPL6zhGineKXUFJG+kk4BGCCB/3pyPZzxP8A+4n/AJ5aSi9SfoWfmorjHMsFtgSNmQ/DCg1yN8lG/wBTgUoJybxcAAcS2G3xP5fSlu9dra8hned5tREM0rHrkYyNvhHlnfwj1qHwSnvuSN7DPdOzTExBjnuosyTkeQ8OQgx+grzPavaQl4rNFhQgyd4Q8pUbE4GRkb/iI9qtGy4j/wAGSuNajST0Ps30GMUqcA4a8EU6394jRLBGqRnA0pJJLpeQ4GSTqG5JwzZOwpo41JJsieRwk0lX8iVxmzEEi3MA+7cZZV6Mhwcj3Gc/7NO3K/NKlVSRsxsPA58gfJvbH8KXeHWpQzWMnxREtET5xtnG/sdjS3eXj2RICaoi2yk40NvlR7Hr/Gqotp6WWyprWuGXwrZwRvnzqv8AjPEb3iFw9vYP3VvHlJLncBnHxKrAZ2zjC+5O1a/Z/wAwSXB0YZIm1DGrr4eqkbr8xirEtrVI1CRqqIowFUYAH0qwr5Kt4VyxdcFuYbwzLJGZUin06v2cpwS2Rv8Azziugqr/AJqg12Vyu/7GQjHXKqWGNuupRTlwK+7+2gl/9yKN+ufjRTjPmcmsnUrhiNUKPbbw3veEyt5xNHKN/RtJ+ezGpvs/44bzh1vO3xMmlvdkJQn66c/Wt3mnhxuLK4hHWSGRRjA3KnHXpviq67I+Z47bgU00mdNvLJn+0SEZVX5lwPmapXmx17i9zP2wcckneHhNrgzXJBk8QGFzlVPpkjUfPCjY6qs/gPBY7S3jt4s93EoVdR1N8yfUkk+Q32AG1VH2K8Ekvbufi91uzMyxbEDUfiZc/hVcIOvVuhWrrroY4aI0I3YUUUVYQInZJOH4PaaTnSjKfmHbIqI43xriLXc8a2yxQxbpdTMVt1jx4pTgDvHOfhHw4x6kzPZdw8QcPEIOoRT3MYYjBISd1zj3xmo7nrlPiNzdQyWt0iQrp1RSDKqwOe9KkESHoQD0IGK5uyyOy1OtyG4dw3u5/tl3PM2yxwRy+F3fp3iwx4ClicLFhj5nB2GPmjnqa0bF5w51tZcqrl1YsCN1dRlQSMnQTn+Bp15b5HS3kM80rXV0dhPIANC7+GJRtGNz03NSvH+AQ3kDwTrqjcfIg+TKfJh5H+dS8q1exZ4jW0SnOJ8l8M+zx39ujvCHiLRq7MndlwJNQ3dcAkkA+XlV18OtYo41ECosWNSiMAIQdwRp2OR51WPLfZBdWlw6LesLJ9WVjbRKfCQucqyg74JHUD5VZXBeEJawRwR6tEahV1sWbA9Sf/A6DAqM0k+HYrafCo0eZeSrS/XFzCrHoJB4ZF+TDf6HI9q517TOz88LnRVZpIZVLRuwwcqcMhxtkZB+TCupaWe0XlMcQsZIQB3oGuInykXoPbUPD9ajDlcXvwI0cnUV7mhZGKsCrKSCpGCCNiCD0INeK6ZWSHBuJywv90MlsDTgnPpsN8/6mrY4P2xQsQl1E0DfmALJn1I2ZR9DVMxyFSCDgg5B9xV2ck3ttxG3MUyRysozpYAsAeuPxYB8x5EVDLINklxnnCCSHFvNG5YlTpYagN87HcZx1x60mcStBLE8e3iG3sfI/wAaZuK9llmImMULd4ACMSOSfUbt6UqRcvwof2e4/MST+ppS1WN/ZdxrvIlSTrjuXBH40+HP93+dbfOfArc3Udzdq7ASwwRIpAVy7ZAfb4V3J336UkcDn+y32keFLgAr6CVM7D5/5irM5mtUu7VZJNHcKpkfWSoUruTnrtjH096bE6uPyLmVpS+H8C92kWgSRb2Hdrd9Eqr+UhSynyyFYHHkc5pb5usVlt2kTcMurI3z+JW+v+dWZwXgcZ4eIlTSsgLhWyT498tkkjII2O+/zqveCJ3TTWMm4j3TPnC52G+/hJwfpSdRGqmh+mld433PvZnJr7g+iMDgdMZFWdVadmtsYZZIupjaVQCcehHyyDn61N8d5vvIToj4dI7n4XDd5Gd+vgGR8jip5I4W41XrqI3LsEQK2pzsFXByxztt1rY7LXJ4TaavKMgbY8IZgp+qjNU9xiDi91BcPdt9mt40LMhXSGxuFAXLNlsDJONx6bXdyJbd3w2zXOcW8Rz+8gb9NVZup+lCN2TtcncSnleabh9uS8Ul6zIgwNT6jGh8gNj7DpnoMdWXVwI0Z2OlVUsSfIKCSfoBVAdg/AjdcSe6fJFuO8JGB97LqCjAIPTWehHhweopelXIki9uTuW1sLOK2XB0L4mAxqc7s31bP0xU1RRW4QKKKKAFXld/vL5fy3km3TAaOJtvnnO3qanqiJmaLiONIEVxCCGGf28JOQ22MtCwxvkiBvyipeuXnVTZYuAoooqkYKKKKACiiigDnvt25M+z3IvIx93cE6wOizAZP/MPF8w1VZXRP/xA32jhsceRmSddsZ2VWY49N8fxrnaungk3BWVy5CnbkPk57nDpM8EniKSJ5AbZON9ztsfKk2GBnIVVLMegAyf0q5uzK9jDGHdZFiA0ONL+EjO3mD1z7VcyYJN7mrxDm7itgAk9uk4ydNwoOGHlnRsD7EA1G33aOs4JlsJFfHheNt8/2spuKt0GsV5dhEZnY6QDnff5D3OaUtp+pQ95xGaZQy27KY2EiuTjGnfzAzkeQq1uSuPRzDuHGY7qMyIDuCdOJot/PBBxjB8XpSjIwGSTgep9KiOC3pQSpAytJayC6gxuMA5ePY77HSfnUXTUhqtOPr/RcHJEzLA1s5zJaSNASdyUUBonO56xMv8Ay+wwnc+w6XF7GMyW0rRzKPNdtQwcdVZXHlu3WpgczxI9vxJQ3cXcQhlVFLuJUy0WQvUg64vfw/TTv+IrG1zc32i0injRVtHOuZmTIWRlXoSh0Eb7YyRitDpqmZU2naMfLiqLwSLgrOuQw820gf4VB+vtTtj51U/Kcx7nDJIIY5Pu2fwFomO69c7BiMj126VL8S7LHd27u/mWM9I3LPgbbE6hnf1FZYcV6GzI78yXJI9pHFY/sUsKyp3shRAgcasM4BJA307b1a9vFpRV/KAP4DH+VUJwns7ig4tYQCRpZCzXEpOAAsR1IAOu7Kc71f5rN1L3SKLti32j8UFvwu6cnBMTRr+9J4AN/wB6o3sN4ALfhaP+K4YzNkYx+FV6Zxhc/UnzqI7XUa8uLDhiNp7+QySHqVRdgf8AGfTKirVtrdY0VEUKigKqqMAKBgKAOgAGMVd00ahfqJIyUUUVpFCiiigBZ5/bu7dLrztJUn8ydGe7kAA9YpG659cVMqc9OlbNxbrIjI6hkYFWVhkFSMFSD1BBxikvs54k5t2tZyv2myYW8oVtWQB93Jn0ZP8ACenSsfVQ2Uh4jZRRRWEcKKKKACvMsyopZiFVQSzE4AA3JJPQD1qP5h5jgsoTNcOEQberMT+FQN2P+9q5x7Qe1KfiTFFzFag+GEHckfikI+I+3QfrV2PE5/YhuiT7Ze0KHiDxQ2+TFCXJkIwHZgoBUEZAABG/XPTYUr8qcnSXj9GEY6kDc+y52+vQVOcj9mElziW4DRw7FVOzP55Hovv5+VXJY2CQoEjUKoAAA9q6+LCoqipuxc4PyLHCuMKg9EGSfmx3NbV5yPbyY1a9S/C6tpdf3WAyKYa0OI8ZjhB1HJH4Qf1OegrT7CkJPy9xDUdHEyE8g8EbMB5Bjp3PvS1zLydxJt3vmljyCdigB6Z0rsPp+lfONc+LLcW8SyDBuIiwU+BVDgnJ8zt7+fSrQNV6I2NqZSqciav21xI+M7Dby/tE1km4LHYtHcRasIwEgJ1Zjfwk9NsVYvH+FKq94nh3AIHTfzHpS5dW4kRkb4WBU/I0zxRcWqBSadkTw6e/tFngt5I4bUyd4txJglQw/qyfPHnjy2IrV4Nw/wC0TkWiNdzf1l7cZMaE+Yz19vM+VSXKXZ+Ly8WC7uXkjih7zu18OVV1RVznYHO5G+3X0syDsqtodf2Wa5tdbBiIZfDt5YcGuZknoembNClG7iv9IOHs9UwsJZ5HuGAPf5wqsBsEjzo0ex6+xxheuucr7h7GK6tjMFA0zRZCMDgDfTt0xgjOc082/IN2gwOLTnO/jhhc/wAXBI+VSXA+TTDN389zJdSgYQuqoiDzKomE1HO7Yzjaq1mUR5TT45EblHlN+KPcX9zG1v3iLHaEMwkjKgjvlwRtnHX4vF5dbC5I4o9xYwySkGTBR2UghmjZoy4I2Oopq223pf5j4zeXtw9jw77tEOm5vm+FDsWiix1kCnfz38sZrxz1cCx4fBw+1OJbkraQ6ichWwryEjJ6NufIvVcryOny/wBigychQC+4jecTIzGpFrasfyJ+0kXI6E4AIPm4Iqx6i+V+BLZ2kNuuPukVSRnBbHibck7tk4z51KV0EqVIrCiiipAKKKKACkXm6AWN7DxFfDG+La7AwBoY/dTn1KPhSdzpI6AHL1WC+skmjeKRdSSKyMu4yrDBG242PlSyipKmBiopR5I4m0by8OuH1XFrjQxIJktz+zkO+dQXAYeWV65purlSi4umWhSBzz2w2thmOPFxcY+BD4EONu8Ybdfwjf5ZFIfa52qyvO9paSlIUykjp8TvnxAN1CjGNuu/UYqo604unveQrkS/M3NVxfzGa4csfwqNkReulB5D/Zp37N+zfXpurpfB8UcTfi9Hcfl9B5/Lqqdn9vA9/ELgoIxk4f4SwHhU526+u21dCRyBhlSCPY5rpY4IrbPdY551RSzsFUblmIAA9ya1+L8VjtoXmlOEQZPmT6AepJ2FVtwbl274/cGadnhsFJ0nywNtMYOzNt4n6DHyFPkyLGrYJWbXNva5GmY7T7w+cvRfkvmfnt86q/ifHZrgkySE5/D0Xz8h8+ta99p7x9AwmptIznw5ONz1286wVU5tknpHIIIOCNwR5H1rpfl3if2m1hm85EVjj83Rv+oGqm7HeR/t92XlUm3hBLHyLsCEQe/4v7u/UZd+zZWgW5sZPjtJmXOMZV8kMPY4J+RFGKa1OINDXf23eRsnmRt8/KtOw4BGg8QDseuRsPkKlKK1WKQ/J92kfGryAKAXtrd1xgbR51ADHn3gP93+Fi1UXEoDa8bsr0H7uYi2kz0BZdK+fnkeu6n1FW7XE6yNZL9S6PAUCionmrjyWdpLO7AaEOn3kIOhBtuS21ZUrdEkfyNpW1kkLDxXN28jHAwRNIDqPsqDc+QqP5NtP6QvpOKsT3KhrezQjHgBw8/X8TagAR0+lIfExcPbQGJbr7HduzXkMKmRwSwkbQGP3evWwIGF8Ocb4N28DvoJIgLfCpHhO70GIp4QQhRgCnhIIBA2IrpY8OiTbEbskaKKKvFCiiigAooooAKKKKAFrmvlnvWW7t1AvYATG3QSLg5t5NxlH6ZJ8JOR5g7HAONrdQiRQUYeGSJtnjkGNUTggEEH232I61O0ncf5ekt7huIWS6pGAFxbDYTovRl/LMo6H8XQ9d6M2LWrXIydHMHM9usd7cou6rPKqnrssjAdPYVk5W5akv7lLaJkV3DEFyQvhBY50gnoPSpHtC4HDb3Km3lMsU6d+pYYZdTODG/9pWUgjYjoRtU12E24biyEkjRFKw9/Dpwfo36U7lULRHc0OPdmk9hc20U7xP35JHdljgIRqzrVfI1c/ArfRCvq3iP16fpioLmOE3vHWH9XZxLGepGt8u3sDhsfQUyX92IYZJMbRoz49kUnG3yrT09+Gm+4r5FG24Z/THFnikybGxxqUE6ZJT5N9cj5IfzZq3BaKkXdxqFVU0qigKAACAoA2Apd7M+BC24fET+1nH2iVj1LygNv8lIH0prFcjPkc5tlqVI4pkQgkEYI2IPqPKvNTHNvBZbW8mimXDh2PngqxJDKSNwQetQ9dFO1ZWdQdjVvCvCYDDvq1NITse9zhgflgAewFQXaLC9hxGHiKKTBMogucZIGMaXPptg/ND61TnKfPN1w59VvIQpILxN4o26dQeh2xqGD71fvJnalZ8TXuZNMc7jS1vJur52IQnZwfynf2NY3GeKfiLcfZqjZgnV1DIwZWGQynII9QRWSlTjfJF5wxzNwsGa2YgvZNlmUnbVH5kfXI2yGHSLbtAuIzoubaW2fGfFExHTqCP8AT610seeE1sytqhg544bNPaFLf9r3kTKchcaXB1ZJ2xjPrW3D2jzWmBxOAKh/+rtgzw5JOzqRrT9aUrbtRiDbyow9CpX9cbU28M4/b3S+B1bOxUkHOfL3FGXDDLySnQ8cP4lFOgkhkSVD0dGDDO223nv0qtOeb9uJ3tvacOxLJbOZZZSf+HTbAV2UHJ2I29ds74833Z9F4zayS2bOpVu4YhGBBGGXOMfLFbHIFzFwWMw3MGgOwLX8Z7yNzltIl2DwhQcDYr4mORuTjj0rxy1WM5WQNx/S6Wtxdo1qsUDyo6KZS5aF+7dl8IBGRnJI2G+Kt/lngklurmaUSyyMrMypoXwRpGAAWY9EBJJ6k1s2EdtLAe5ELwTamOgKY37zJcnGzasnOeuTmpCtDdihRRRUAFFFFABRRRQAUUUUAFFFFAHN3a9e2V7dOtolx9qhZ0kAQdywVjrYePUrBs5OnxdT6mG7Mr2awvBcNbTOgR0ZUTxbjIxqIA3A39M7Grl5u7F7e6lNxbO1pcltRkQFkJOdRK5GGOeoIHqDk1HXnZtxNQoiubSY76mlSSI7YwfBrBzv+XGPPO1c1JqkWw0f9Ni7wgSpLNPlkM8jSlH0lgWJJDaQB0wMb4x19PXH+MXMwS2ZIRDcSxQNIpfWokkUHwk75Hof4VP8P7KLyZm+3XKRx6cItkWDFznxOzoCAvXSM5Ppjf7w3sbuY3iMnEBKkc0UuloDk924bAbvM74xvmoTypVY8nhqkn9yyVXAwOg6V9r5eakXUqNIfyrpDfPxsq+/WtG/42kGO9WVAVDFhG7qM/hLRhl1Z8s/5Vz3imuwlohee+zyDiiIJS0bxk6ZUwSAcZUg7EHAPtjbqc1BxvsBvYsmB4rhR0APdyHr+FvD/wBVXnb802zjIlwM4JdHTHz1qMD3O1ehzPaHYXVuT6d9H/8A1TwnkhsiGkzkfinCJraQxzxvG46q4wf+49xWoDiuteOPw27jKXMlrKnXxSR5HupDZU4zuDXNfPfCba3vGSzlEsBVWVg4fGRupIA6H9MVrxZdezQjVDXyR233Frpiu83MOw1E/eqPYn4/kx+oq9eXuaLa+i7y2lWQea9GU+jKd1+tcq2nJ97K2lLWdmOdu6cdPmKsPs47LOLxzi4RhZYOCZfEzrvle7HxDIGzFeoIO2y5OnUt1syVIuriPLFrcAia2hkyMZaNScZzjOMjf3pD4t2DQM/eWM0to+RtvImPbJDe+5NZ+17kO7u44Z7ZtckKlXgUlA4O5ZPF1yPhJyRjByN634VaRMoaezuUkHUaLh1PuOu3saSGOeOnb+B4pTdWl9ybPNl7w2b7PeLHdYJGu2dZHAXAJZRuu+RhlU7N6U4cJ5nguUypKnHiSRSjDpnZtiN/LNKNvfxxLiO3nUD8K20oz/0dT6mtqzF7cq32axnPhOl5tMKaun9YwzgnoOuDWldRk/SW+BjS3n+Bg5YNpZX8suvuYpUiRRGzLB3paQMZVU6Qd0wxGkam6EjNqVUx7ILtG7uK5hMDrmRpkaR+9IxJpTOko7DVgttqI36mwuVODyWtpFBJL3rRjSJMEZUE6RhmY7DA6+Qpk5NuyiWnbSS9FFFSIFFFFABRRRQAUUUUAFFFFABRRRQAUUUUAFfPOiigDHc/A37p/lVQ9sX/AKW/78f+KiipA5/p67F//VY//wBcv+A0UVAHVDULRRQB9NFFFABXzzoooA+0UUUAFFFFABRRRQAUUUUA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33909"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916296"/>
            <a:ext cx="3048000" cy="267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66800"/>
            <a:ext cx="9144000" cy="1754326"/>
          </a:xfrm>
          <a:prstGeom prst="rect">
            <a:avLst/>
          </a:prstGeom>
        </p:spPr>
        <p:txBody>
          <a:bodyPr wrap="square">
            <a:spAutoFit/>
          </a:bodyPr>
          <a:lstStyle/>
          <a:p>
            <a:pPr algn="ctr"/>
            <a:r>
              <a:rPr lang="en-US" sz="5400" b="1" dirty="0" smtClean="0">
                <a:latin typeface="+mn-lt"/>
              </a:rPr>
              <a:t>“Confessions of a Burglar” </a:t>
            </a:r>
          </a:p>
          <a:p>
            <a:pPr algn="ctr"/>
            <a:r>
              <a:rPr lang="en-US" sz="5400" b="1" dirty="0" smtClean="0">
                <a:latin typeface="+mn-lt"/>
              </a:rPr>
              <a:t>Video</a:t>
            </a:r>
          </a:p>
        </p:txBody>
      </p:sp>
      <p:pic>
        <p:nvPicPr>
          <p:cNvPr id="1164292" name="Picture 4" descr="C:\Users\ALieberenz\AppData\Local\Microsoft\Windows\Temporary Internet Files\Content.IE5\GR8OPREM\apple+iphone5+stole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702" y="2971800"/>
            <a:ext cx="3980596" cy="320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qgtdFg1oxk"/>
          <p:cNvPicPr>
            <a:picLocks noRot="1" noChangeAspect="1"/>
          </p:cNvPicPr>
          <p:nvPr>
            <a:videoFile r:link="rId1"/>
          </p:nvPr>
        </p:nvPicPr>
        <p:blipFill>
          <a:blip r:embed="rId3"/>
          <a:stretch>
            <a:fillRect/>
          </a:stretch>
        </p:blipFill>
        <p:spPr>
          <a:xfrm>
            <a:off x="609600" y="381000"/>
            <a:ext cx="7840133" cy="5943600"/>
          </a:xfrm>
          <a:prstGeom prst="rect">
            <a:avLst/>
          </a:prstGeom>
        </p:spPr>
      </p:pic>
    </p:spTree>
    <p:extLst>
      <p:ext uri="{BB962C8B-B14F-4D97-AF65-F5344CB8AC3E}">
        <p14:creationId xmlns:p14="http://schemas.microsoft.com/office/powerpoint/2010/main" val="42604622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96060"/>
            <a:ext cx="8458200" cy="6509474"/>
          </a:xfrm>
          <a:prstGeom prst="rect">
            <a:avLst/>
          </a:prstGeom>
          <a:noFill/>
        </p:spPr>
        <p:txBody>
          <a:bodyPr wrap="square" rtlCol="0">
            <a:spAutoFit/>
          </a:bodyPr>
          <a:lstStyle/>
          <a:p>
            <a:pPr algn="ctr"/>
            <a:r>
              <a:rPr lang="en-US" sz="4500" b="1" dirty="0" smtClean="0">
                <a:latin typeface="+mj-lt"/>
              </a:rPr>
              <a:t>Criminals Ask Themselves:</a:t>
            </a:r>
            <a:br>
              <a:rPr lang="en-US" sz="4500" b="1" dirty="0" smtClean="0">
                <a:latin typeface="+mj-lt"/>
              </a:rPr>
            </a:br>
            <a:endParaRPr lang="en-US" sz="1600" b="1" dirty="0" smtClean="0">
              <a:latin typeface="+mj-lt"/>
            </a:endParaRPr>
          </a:p>
          <a:p>
            <a:pPr marL="285750" indent="-285750">
              <a:lnSpc>
                <a:spcPct val="150000"/>
              </a:lnSpc>
              <a:buFont typeface="Arial" panose="020B0604020202020204" pitchFamily="34" charset="0"/>
              <a:buChar char="•"/>
            </a:pPr>
            <a:r>
              <a:rPr lang="en-US" sz="3000" dirty="0" smtClean="0">
                <a:latin typeface="+mj-lt"/>
              </a:rPr>
              <a:t>How easy will it be to enter the area?</a:t>
            </a:r>
          </a:p>
          <a:p>
            <a:pPr marL="285750" indent="-285750">
              <a:lnSpc>
                <a:spcPct val="150000"/>
              </a:lnSpc>
              <a:buFont typeface="Arial" panose="020B0604020202020204" pitchFamily="34" charset="0"/>
              <a:buChar char="•"/>
            </a:pPr>
            <a:r>
              <a:rPr lang="en-US" sz="3000" dirty="0" smtClean="0">
                <a:latin typeface="+mj-lt"/>
              </a:rPr>
              <a:t>How visible, attractive or vulnerable are the targets?</a:t>
            </a:r>
          </a:p>
          <a:p>
            <a:pPr marL="285750" indent="-285750">
              <a:lnSpc>
                <a:spcPct val="150000"/>
              </a:lnSpc>
              <a:buFont typeface="Arial" panose="020B0604020202020204" pitchFamily="34" charset="0"/>
              <a:buChar char="•"/>
            </a:pPr>
            <a:r>
              <a:rPr lang="en-US" sz="3000" dirty="0" smtClean="0">
                <a:latin typeface="+mj-lt"/>
              </a:rPr>
              <a:t>What are the chances of being seen?</a:t>
            </a:r>
          </a:p>
          <a:p>
            <a:pPr marL="285750" indent="-285750">
              <a:lnSpc>
                <a:spcPct val="150000"/>
              </a:lnSpc>
              <a:buFont typeface="Arial" panose="020B0604020202020204" pitchFamily="34" charset="0"/>
              <a:buChar char="•"/>
            </a:pPr>
            <a:r>
              <a:rPr lang="en-US" sz="3000" dirty="0" smtClean="0">
                <a:latin typeface="+mj-lt"/>
              </a:rPr>
              <a:t>If seen, what will anyone do about it?</a:t>
            </a:r>
          </a:p>
          <a:p>
            <a:r>
              <a:rPr lang="en-US" sz="3000" dirty="0" smtClean="0">
                <a:latin typeface="+mj-lt"/>
              </a:rPr>
              <a:t>	- Sign complaints?  Press charges?  	                                                                       	</a:t>
            </a:r>
            <a:r>
              <a:rPr lang="en-US" sz="3000" dirty="0">
                <a:latin typeface="+mj-lt"/>
              </a:rPr>
              <a:t> </a:t>
            </a:r>
            <a:r>
              <a:rPr lang="en-US" sz="3000" dirty="0" smtClean="0">
                <a:latin typeface="+mj-lt"/>
              </a:rPr>
              <a:t>  Won’t care?</a:t>
            </a:r>
          </a:p>
          <a:p>
            <a:pPr marL="285750" indent="-285750">
              <a:lnSpc>
                <a:spcPct val="150000"/>
              </a:lnSpc>
              <a:buFont typeface="Arial" panose="020B0604020202020204" pitchFamily="34" charset="0"/>
              <a:buChar char="•"/>
            </a:pPr>
            <a:r>
              <a:rPr lang="en-US" sz="3000" dirty="0" smtClean="0">
                <a:latin typeface="+mj-lt"/>
              </a:rPr>
              <a:t>Is there a quick escape route?</a:t>
            </a:r>
          </a:p>
          <a:p>
            <a:endParaRPr lang="en-US" dirty="0" smtClean="0"/>
          </a:p>
        </p:txBody>
      </p:sp>
    </p:spTree>
    <p:extLst>
      <p:ext uri="{BB962C8B-B14F-4D97-AF65-F5344CB8AC3E}">
        <p14:creationId xmlns:p14="http://schemas.microsoft.com/office/powerpoint/2010/main" val="30325022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6" name="Picture 3" descr="C:\Documents and Settings\MHeneghan\Desktop\IMG00460.jpg"/>
          <p:cNvPicPr>
            <a:picLocks noGrp="1" noChangeAspect="1" noChangeArrowheads="1"/>
          </p:cNvPicPr>
          <p:nvPr>
            <p:ph idx="1"/>
          </p:nvPr>
        </p:nvPicPr>
        <p:blipFill>
          <a:blip r:embed="rId2" cstate="screen"/>
          <a:srcRect/>
          <a:stretch>
            <a:fillRect/>
          </a:stretch>
        </p:blipFill>
        <p:spPr>
          <a:xfrm>
            <a:off x="2057400" y="1295400"/>
            <a:ext cx="4724400" cy="48006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2"/>
          <p:cNvSpPr>
            <a:spLocks noGrp="1" noChangeArrowheads="1"/>
          </p:cNvSpPr>
          <p:nvPr>
            <p:ph type="title"/>
          </p:nvPr>
        </p:nvSpPr>
        <p:spPr>
          <a:xfrm>
            <a:off x="0" y="0"/>
            <a:ext cx="9144000" cy="1295400"/>
          </a:xfrm>
        </p:spPr>
        <p:txBody>
          <a:bodyPr>
            <a:normAutofit/>
          </a:bodyPr>
          <a:lstStyle/>
          <a:p>
            <a:pPr eaLnBrk="1" fontAlgn="auto" hangingPunct="1">
              <a:spcAft>
                <a:spcPts val="0"/>
              </a:spcAft>
              <a:defRPr/>
            </a:pPr>
            <a:r>
              <a:rPr lang="en-US" sz="4500" dirty="0" smtClean="0">
                <a:solidFill>
                  <a:schemeClr val="tx1"/>
                </a:solidFill>
              </a:rPr>
              <a:t>       CFMH</a:t>
            </a:r>
            <a:endParaRPr lang="en-US" sz="4500" dirty="0">
              <a:solidFill>
                <a:schemeClr val="tx1"/>
              </a:solidFill>
            </a:endParaRPr>
          </a:p>
        </p:txBody>
      </p:sp>
      <p:sp>
        <p:nvSpPr>
          <p:cNvPr id="1383428" name="Rectangle 4"/>
          <p:cNvSpPr>
            <a:spLocks noGrp="1" noChangeArrowheads="1"/>
          </p:cNvSpPr>
          <p:nvPr>
            <p:ph type="body" sz="half" idx="2"/>
          </p:nvPr>
        </p:nvSpPr>
        <p:spPr>
          <a:xfrm>
            <a:off x="2755392" y="1371600"/>
            <a:ext cx="6400800" cy="5562600"/>
          </a:xfrm>
        </p:spPr>
        <p:txBody>
          <a:bodyPr>
            <a:noAutofit/>
          </a:bodyPr>
          <a:lstStyle/>
          <a:p>
            <a:pPr marL="548640" indent="-411480" eaLnBrk="1" fontAlgn="auto" hangingPunct="1">
              <a:spcAft>
                <a:spcPts val="0"/>
              </a:spcAft>
              <a:buClr>
                <a:schemeClr val="tx1">
                  <a:shade val="95000"/>
                </a:schemeClr>
              </a:buClr>
              <a:buFont typeface="Wingdings" pitchFamily="2" charset="2"/>
              <a:buChar char="§"/>
              <a:defRPr/>
            </a:pPr>
            <a:r>
              <a:rPr lang="en-US" dirty="0"/>
              <a:t>Started in Mesa, AZ </a:t>
            </a:r>
            <a:r>
              <a:rPr lang="en-US" dirty="0" smtClean="0"/>
              <a:t>Oct. 1992</a:t>
            </a:r>
            <a:br>
              <a:rPr lang="en-US" dirty="0" smtClean="0"/>
            </a:br>
            <a:endParaRPr lang="en-US" sz="1100" dirty="0" smtClean="0"/>
          </a:p>
          <a:p>
            <a:pPr marL="548640" indent="-411480" eaLnBrk="1" fontAlgn="auto" hangingPunct="1">
              <a:spcAft>
                <a:spcPts val="0"/>
              </a:spcAft>
              <a:buClr>
                <a:schemeClr val="tx1">
                  <a:shade val="95000"/>
                </a:schemeClr>
              </a:buClr>
              <a:buFont typeface="Wingdings" pitchFamily="2" charset="2"/>
              <a:buChar char="§"/>
              <a:defRPr/>
            </a:pPr>
            <a:r>
              <a:rPr lang="en-US" dirty="0" smtClean="0"/>
              <a:t>Addison began using the program in 2009</a:t>
            </a:r>
            <a:endParaRPr lang="en-US" dirty="0"/>
          </a:p>
          <a:p>
            <a:pPr marL="137160" indent="0" eaLnBrk="1" fontAlgn="auto" hangingPunct="1">
              <a:spcAft>
                <a:spcPts val="0"/>
              </a:spcAft>
              <a:buClr>
                <a:schemeClr val="tx1">
                  <a:shade val="95000"/>
                </a:schemeClr>
              </a:buClr>
              <a:buNone/>
              <a:defRPr/>
            </a:pPr>
            <a:r>
              <a:rPr lang="en-US" sz="3000" b="1" i="1" dirty="0" smtClean="0">
                <a:effectLst>
                  <a:outerShdw blurRad="38100" dist="38100" dir="2700000" algn="tl">
                    <a:srgbClr val="000000"/>
                  </a:outerShdw>
                </a:effectLst>
              </a:rPr>
              <a:t>	</a:t>
            </a:r>
            <a:r>
              <a:rPr lang="en-US" sz="3000" b="1" i="1" u="sng" dirty="0" smtClean="0">
                <a:effectLst>
                  <a:outerShdw blurRad="38100" dist="38100" dir="2700000" algn="tl">
                    <a:srgbClr val="000000"/>
                  </a:outerShdw>
                </a:effectLst>
              </a:rPr>
              <a:t>Now used by approximately </a:t>
            </a:r>
            <a:br>
              <a:rPr lang="en-US" sz="3000" b="1" i="1" u="sng" dirty="0" smtClean="0">
                <a:effectLst>
                  <a:outerShdw blurRad="38100" dist="38100" dir="2700000" algn="tl">
                    <a:srgbClr val="000000"/>
                  </a:outerShdw>
                </a:effectLst>
              </a:rPr>
            </a:br>
            <a:r>
              <a:rPr lang="en-US" sz="3000" b="1" i="1" dirty="0" smtClean="0">
                <a:effectLst>
                  <a:outerShdw blurRad="38100" dist="38100" dir="2700000" algn="tl">
                    <a:srgbClr val="000000"/>
                  </a:outerShdw>
                </a:effectLst>
              </a:rPr>
              <a:t>	</a:t>
            </a:r>
            <a:r>
              <a:rPr lang="en-US" sz="3000" b="1" i="1" u="sng" dirty="0" smtClean="0">
                <a:effectLst>
                  <a:outerShdw blurRad="38100" dist="38100" dir="2700000" algn="tl">
                    <a:srgbClr val="000000"/>
                  </a:outerShdw>
                </a:effectLst>
              </a:rPr>
              <a:t>2000 </a:t>
            </a:r>
            <a:r>
              <a:rPr lang="en-US" sz="3000" b="1" i="1" u="sng" dirty="0">
                <a:effectLst>
                  <a:outerShdw blurRad="38100" dist="38100" dir="2700000" algn="tl">
                    <a:srgbClr val="000000"/>
                  </a:outerShdw>
                </a:effectLst>
              </a:rPr>
              <a:t>towns in over 44 states </a:t>
            </a:r>
            <a:endParaRPr lang="en-US" sz="3000" b="1" i="1" u="sng" dirty="0" smtClean="0">
              <a:effectLst>
                <a:outerShdw blurRad="38100" dist="38100" dir="2700000" algn="tl">
                  <a:srgbClr val="000000"/>
                </a:outerShdw>
              </a:effectLst>
            </a:endParaRPr>
          </a:p>
          <a:p>
            <a:pPr marL="548640" indent="-411480" eaLnBrk="1" fontAlgn="auto" hangingPunct="1">
              <a:spcAft>
                <a:spcPts val="0"/>
              </a:spcAft>
              <a:buClr>
                <a:schemeClr val="tx1">
                  <a:shade val="95000"/>
                </a:schemeClr>
              </a:buClr>
              <a:buNone/>
              <a:defRPr/>
            </a:pPr>
            <a:endParaRPr lang="en-US" sz="1600" b="1" i="1" u="sng" dirty="0">
              <a:solidFill>
                <a:schemeClr val="accent1"/>
              </a:solidFill>
              <a:effectLst>
                <a:outerShdw blurRad="38100" dist="38100" dir="2700000" algn="tl">
                  <a:srgbClr val="000000"/>
                </a:outerShdw>
              </a:effectLst>
            </a:endParaRPr>
          </a:p>
          <a:p>
            <a:pPr marL="548640" indent="-411480" eaLnBrk="1" fontAlgn="auto" hangingPunct="1">
              <a:spcAft>
                <a:spcPts val="0"/>
              </a:spcAft>
              <a:buClr>
                <a:schemeClr val="tx1">
                  <a:shade val="95000"/>
                </a:schemeClr>
              </a:buClr>
              <a:buFontTx/>
              <a:buNone/>
              <a:defRPr/>
            </a:pPr>
            <a:r>
              <a:rPr lang="en-US" sz="2600" dirty="0" smtClean="0"/>
              <a:t>	The program has spread across the </a:t>
            </a:r>
          </a:p>
          <a:p>
            <a:pPr marL="548640" indent="-411480" eaLnBrk="1" fontAlgn="auto" hangingPunct="1">
              <a:spcAft>
                <a:spcPts val="0"/>
              </a:spcAft>
              <a:buClr>
                <a:schemeClr val="tx1">
                  <a:shade val="95000"/>
                </a:schemeClr>
              </a:buClr>
              <a:buFontTx/>
              <a:buNone/>
              <a:defRPr/>
            </a:pPr>
            <a:r>
              <a:rPr lang="en-US" sz="2600" dirty="0" smtClean="0"/>
              <a:t>	world, and is designed to be easy, direct, and very effective in reducing the incident of crime in rental property.</a:t>
            </a:r>
            <a:endParaRPr lang="en-US" sz="2600" b="1" i="1" u="sng" dirty="0">
              <a:solidFill>
                <a:schemeClr val="accent1"/>
              </a:solidFill>
              <a:effectLst>
                <a:outerShdw blurRad="38100" dist="38100" dir="2700000" algn="tl">
                  <a:srgbClr val="000000"/>
                </a:outerShdw>
              </a:effectLst>
            </a:endParaRPr>
          </a:p>
          <a:p>
            <a:pPr marL="548640" indent="-411480" eaLnBrk="1" fontAlgn="auto" hangingPunct="1">
              <a:spcAft>
                <a:spcPts val="0"/>
              </a:spcAft>
              <a:buClr>
                <a:schemeClr val="tx1">
                  <a:shade val="95000"/>
                </a:schemeClr>
              </a:buClr>
              <a:buFont typeface="Wingdings 2"/>
              <a:buNone/>
              <a:defRPr/>
            </a:pPr>
            <a:r>
              <a:rPr lang="en-US" sz="2600" dirty="0"/>
              <a:t> </a:t>
            </a:r>
            <a:endParaRPr lang="en-US" sz="2600" b="1" i="1" dirty="0">
              <a:solidFill>
                <a:srgbClr val="99FF33"/>
              </a:solidFill>
            </a:endParaRPr>
          </a:p>
        </p:txBody>
      </p:sp>
      <p:pic>
        <p:nvPicPr>
          <p:cNvPr id="132099" name="Picture 3"/>
          <p:cNvPicPr>
            <a:picLocks noGrp="1" noChangeAspect="1" noChangeArrowheads="1"/>
          </p:cNvPicPr>
          <p:nvPr>
            <p:ph type="clipArt" sz="half" idx="1"/>
          </p:nvPr>
        </p:nvPicPr>
        <p:blipFill>
          <a:blip r:embed="rId2" cstate="screen"/>
          <a:srcRect/>
          <a:stretch>
            <a:fillRect/>
          </a:stretch>
        </p:blipFill>
        <p:spPr>
          <a:xfrm>
            <a:off x="0" y="1143000"/>
            <a:ext cx="2794000" cy="2513013"/>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3" descr="C:\Documents and Settings\MHeneghan\Desktop\IMG00446.jpg"/>
          <p:cNvPicPr>
            <a:picLocks noGrp="1" noChangeAspect="1" noChangeArrowheads="1"/>
          </p:cNvPicPr>
          <p:nvPr>
            <p:ph idx="1"/>
          </p:nvPr>
        </p:nvPicPr>
        <p:blipFill>
          <a:blip r:embed="rId2" cstate="screen"/>
          <a:srcRect/>
          <a:stretch>
            <a:fillRect/>
          </a:stretch>
        </p:blipFill>
        <p:spPr>
          <a:xfrm>
            <a:off x="2743200" y="1219200"/>
            <a:ext cx="3565525" cy="47085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3" descr="C:\Documents and Settings\MHeneghan\Desktop\IMG00466.jpg"/>
          <p:cNvPicPr>
            <a:picLocks noGrp="1" noChangeAspect="1" noChangeArrowheads="1"/>
          </p:cNvPicPr>
          <p:nvPr>
            <p:ph idx="1"/>
          </p:nvPr>
        </p:nvPicPr>
        <p:blipFill>
          <a:blip r:embed="rId2" cstate="screen"/>
          <a:srcRect/>
          <a:stretch>
            <a:fillRect/>
          </a:stretch>
        </p:blipFill>
        <p:spPr>
          <a:xfrm>
            <a:off x="2667000" y="1143000"/>
            <a:ext cx="3530600" cy="47085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49526"/>
            <a:ext cx="9144000" cy="6907525"/>
          </a:xfrm>
        </p:spPr>
      </p:pic>
    </p:spTree>
    <p:extLst>
      <p:ext uri="{BB962C8B-B14F-4D97-AF65-F5344CB8AC3E}">
        <p14:creationId xmlns:p14="http://schemas.microsoft.com/office/powerpoint/2010/main" val="3726851434"/>
      </p:ext>
    </p:extLst>
  </p:cSld>
  <p:clrMapOvr>
    <a:masterClrMapping/>
  </p:clrMapOvr>
  <p:transition>
    <p:cut thruBlk="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descr="C:\Documents and Settings\MHeneghan\Desktop\IMG00464.jpg"/>
          <p:cNvPicPr>
            <a:picLocks noGrp="1" noChangeAspect="1" noChangeArrowheads="1"/>
          </p:cNvPicPr>
          <p:nvPr>
            <p:ph idx="1"/>
          </p:nvPr>
        </p:nvPicPr>
        <p:blipFill>
          <a:blip r:embed="rId2" cstate="screen"/>
          <a:srcRect/>
          <a:stretch>
            <a:fillRect/>
          </a:stretch>
        </p:blipFill>
        <p:spPr>
          <a:xfrm>
            <a:off x="-90230" y="0"/>
            <a:ext cx="9234229"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33416" cy="6858000"/>
          </a:xfrm>
        </p:spPr>
      </p:pic>
    </p:spTree>
    <p:extLst>
      <p:ext uri="{BB962C8B-B14F-4D97-AF65-F5344CB8AC3E}">
        <p14:creationId xmlns:p14="http://schemas.microsoft.com/office/powerpoint/2010/main" val="290705575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0519636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39960635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1066800" y="0"/>
            <a:ext cx="71628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n-lt"/>
              </a:rPr>
              <a:t>Broken Lamp (lack of care)</a:t>
            </a:r>
            <a:endParaRPr lang="en-US" sz="32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7909178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0"/>
            <a:ext cx="9144000" cy="6096000"/>
          </a:xfrm>
        </p:spPr>
      </p:pic>
      <p:sp>
        <p:nvSpPr>
          <p:cNvPr id="2" name="TextBox 1"/>
          <p:cNvSpPr txBox="1"/>
          <p:nvPr/>
        </p:nvSpPr>
        <p:spPr>
          <a:xfrm>
            <a:off x="0" y="76200"/>
            <a:ext cx="91440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n-lt"/>
              </a:rPr>
              <a:t>Bad Photocell or Timer Setting</a:t>
            </a:r>
            <a:endParaRPr lang="en-US" sz="3200"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8221463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02693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630362"/>
          </a:xfrm>
        </p:spPr>
        <p:txBody>
          <a:bodyPr>
            <a:normAutofit fontScale="90000"/>
          </a:bodyPr>
          <a:lstStyle/>
          <a:p>
            <a:r>
              <a:rPr lang="en-US" sz="4900" dirty="0" smtClean="0">
                <a:solidFill>
                  <a:schemeClr val="tx1"/>
                </a:solidFill>
              </a:rPr>
              <a:t>CFMH in Illinois</a:t>
            </a:r>
            <a:br>
              <a:rPr lang="en-US" sz="4900" dirty="0" smtClean="0">
                <a:solidFill>
                  <a:schemeClr val="tx1"/>
                </a:solidFill>
              </a:rPr>
            </a:br>
            <a:r>
              <a:rPr lang="en-US" sz="4900" i="1" u="sng" dirty="0" smtClean="0">
                <a:solidFill>
                  <a:srgbClr val="FF0000"/>
                </a:solidFill>
                <a:effectLst>
                  <a:outerShdw blurRad="38100" dist="38100" dir="2700000" algn="tl">
                    <a:srgbClr val="000000"/>
                  </a:outerShdw>
                </a:effectLst>
                <a:latin typeface="Times New Roman" pitchFamily="18" charset="0"/>
              </a:rPr>
              <a:t>Addison (2009)</a:t>
            </a:r>
            <a:r>
              <a:rPr lang="en-US" sz="4400" i="1" u="sng" dirty="0" smtClean="0">
                <a:effectLst>
                  <a:outerShdw blurRad="38100" dist="38100" dir="2700000" algn="tl">
                    <a:srgbClr val="000000"/>
                  </a:outerShdw>
                </a:effectLst>
                <a:latin typeface="Times New Roman" pitchFamily="18" charset="0"/>
              </a:rPr>
              <a:t/>
            </a:r>
            <a:br>
              <a:rPr lang="en-US" sz="4400" i="1" u="sng" dirty="0" smtClean="0">
                <a:effectLst>
                  <a:outerShdw blurRad="38100" dist="38100" dir="2700000" algn="tl">
                    <a:srgbClr val="000000"/>
                  </a:outerShdw>
                </a:effectLst>
                <a:latin typeface="Times New Roman" pitchFamily="18" charset="0"/>
              </a:rPr>
            </a:br>
            <a:endParaRPr lang="en-US" dirty="0"/>
          </a:p>
        </p:txBody>
      </p:sp>
      <p:graphicFrame>
        <p:nvGraphicFramePr>
          <p:cNvPr id="530434"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530674" name="Picture" r:id="rId3" imgW="2686812" imgH="2458212" progId="Word.Picture.8">
                  <p:embed/>
                </p:oleObj>
              </mc:Choice>
              <mc:Fallback>
                <p:oleObj name="Picture" r:id="rId3" imgW="2686812" imgH="2458212" progId="Word.Picture.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
        <p:nvSpPr>
          <p:cNvPr id="10" name="TextBox 9"/>
          <p:cNvSpPr txBox="1"/>
          <p:nvPr/>
        </p:nvSpPr>
        <p:spPr>
          <a:xfrm>
            <a:off x="310896" y="1623451"/>
            <a:ext cx="2965704" cy="4708981"/>
          </a:xfrm>
          <a:prstGeom prst="rect">
            <a:avLst/>
          </a:prstGeom>
          <a:noFill/>
        </p:spPr>
        <p:txBody>
          <a:bodyPr wrap="square" rtlCol="0">
            <a:spAutoFit/>
          </a:bodyPr>
          <a:lstStyle/>
          <a:p>
            <a:pPr marL="342900" indent="-342900">
              <a:buFont typeface="Arial" panose="020B0604020202020204" pitchFamily="34" charset="0"/>
              <a:buChar char="•"/>
            </a:pPr>
            <a:r>
              <a:rPr lang="en-US" sz="2500" b="1" dirty="0" smtClean="0"/>
              <a:t>Alisp</a:t>
            </a:r>
          </a:p>
          <a:p>
            <a:pPr marL="342900" indent="-342900">
              <a:buFont typeface="Arial" panose="020B0604020202020204" pitchFamily="34" charset="0"/>
              <a:buChar char="•"/>
            </a:pPr>
            <a:r>
              <a:rPr lang="en-US" sz="2500" b="1" dirty="0" smtClean="0"/>
              <a:t>Aurora</a:t>
            </a:r>
          </a:p>
          <a:p>
            <a:pPr marL="342900" indent="-342900">
              <a:buFont typeface="Arial" panose="020B0604020202020204" pitchFamily="34" charset="0"/>
              <a:buChar char="•"/>
            </a:pPr>
            <a:r>
              <a:rPr lang="en-US" sz="2500" b="1" dirty="0" smtClean="0"/>
              <a:t>Carpentersville</a:t>
            </a:r>
          </a:p>
          <a:p>
            <a:pPr marL="342900" indent="-342900">
              <a:buFont typeface="Arial" panose="020B0604020202020204" pitchFamily="34" charset="0"/>
              <a:buChar char="•"/>
            </a:pPr>
            <a:r>
              <a:rPr lang="en-US" sz="2500" b="1" dirty="0" smtClean="0"/>
              <a:t>Chicago Hts.</a:t>
            </a:r>
          </a:p>
          <a:p>
            <a:pPr marL="342900" indent="-342900">
              <a:buFont typeface="Arial" panose="020B0604020202020204" pitchFamily="34" charset="0"/>
              <a:buChar char="•"/>
            </a:pPr>
            <a:r>
              <a:rPr lang="en-US" sz="2500" b="1" dirty="0" smtClean="0"/>
              <a:t>Collinsville</a:t>
            </a:r>
          </a:p>
          <a:p>
            <a:pPr marL="342900" indent="-342900">
              <a:buFont typeface="Arial" panose="020B0604020202020204" pitchFamily="34" charset="0"/>
              <a:buChar char="•"/>
            </a:pPr>
            <a:r>
              <a:rPr lang="en-US" sz="2500" b="1" dirty="0" smtClean="0"/>
              <a:t>DeKalb</a:t>
            </a:r>
          </a:p>
          <a:p>
            <a:pPr marL="342900" indent="-342900">
              <a:buFont typeface="Arial" panose="020B0604020202020204" pitchFamily="34" charset="0"/>
              <a:buChar char="•"/>
            </a:pPr>
            <a:r>
              <a:rPr lang="en-US" sz="2500" b="1" dirty="0" smtClean="0"/>
              <a:t>Des Plaines</a:t>
            </a:r>
          </a:p>
          <a:p>
            <a:pPr marL="342900" indent="-342900">
              <a:buFont typeface="Arial" panose="020B0604020202020204" pitchFamily="34" charset="0"/>
              <a:buChar char="•"/>
            </a:pPr>
            <a:r>
              <a:rPr lang="en-US" sz="2500" b="1" dirty="0" smtClean="0"/>
              <a:t>Elgin</a:t>
            </a:r>
          </a:p>
          <a:p>
            <a:pPr marL="342900" indent="-342900">
              <a:buFont typeface="Arial" panose="020B0604020202020204" pitchFamily="34" charset="0"/>
              <a:buChar char="•"/>
            </a:pPr>
            <a:r>
              <a:rPr lang="en-US" sz="2500" b="1" dirty="0" smtClean="0"/>
              <a:t>Elmwood Park</a:t>
            </a:r>
          </a:p>
          <a:p>
            <a:pPr marL="342900" indent="-342900">
              <a:buFont typeface="Arial" panose="020B0604020202020204" pitchFamily="34" charset="0"/>
              <a:buChar char="•"/>
            </a:pPr>
            <a:r>
              <a:rPr lang="en-US" sz="2500" b="1" dirty="0" smtClean="0"/>
              <a:t>Fairview Hts.</a:t>
            </a:r>
          </a:p>
          <a:p>
            <a:pPr marL="342900" indent="-342900">
              <a:buFont typeface="Arial" panose="020B0604020202020204" pitchFamily="34" charset="0"/>
              <a:buChar char="•"/>
            </a:pPr>
            <a:r>
              <a:rPr lang="en-US" sz="2500" b="1" dirty="0" smtClean="0"/>
              <a:t>Forest Park</a:t>
            </a:r>
          </a:p>
          <a:p>
            <a:pPr marL="342900" indent="-342900">
              <a:buFont typeface="Arial" panose="020B0604020202020204" pitchFamily="34" charset="0"/>
              <a:buChar char="•"/>
            </a:pPr>
            <a:r>
              <a:rPr lang="en-US" sz="2500" b="1" dirty="0" smtClean="0"/>
              <a:t>Glendale Hts.</a:t>
            </a:r>
          </a:p>
        </p:txBody>
      </p:sp>
      <p:sp>
        <p:nvSpPr>
          <p:cNvPr id="11" name="TextBox 10"/>
          <p:cNvSpPr txBox="1"/>
          <p:nvPr/>
        </p:nvSpPr>
        <p:spPr>
          <a:xfrm>
            <a:off x="3276600" y="1600982"/>
            <a:ext cx="2895600" cy="4708981"/>
          </a:xfrm>
          <a:prstGeom prst="rect">
            <a:avLst/>
          </a:prstGeom>
          <a:noFill/>
        </p:spPr>
        <p:txBody>
          <a:bodyPr wrap="square" rtlCol="0">
            <a:spAutoFit/>
          </a:bodyPr>
          <a:lstStyle/>
          <a:p>
            <a:pPr marL="342900" indent="-342900">
              <a:buFont typeface="Arial" panose="020B0604020202020204" pitchFamily="34" charset="0"/>
              <a:buChar char="•"/>
            </a:pPr>
            <a:r>
              <a:rPr lang="en-US" sz="2500" b="1" dirty="0" smtClean="0"/>
              <a:t>Granite City</a:t>
            </a:r>
          </a:p>
          <a:p>
            <a:pPr marL="342900" indent="-342900">
              <a:buFont typeface="Arial" panose="020B0604020202020204" pitchFamily="34" charset="0"/>
              <a:buChar char="•"/>
            </a:pPr>
            <a:r>
              <a:rPr lang="en-US" sz="2500" b="1" dirty="0" smtClean="0"/>
              <a:t>Hanover Park</a:t>
            </a:r>
          </a:p>
          <a:p>
            <a:pPr marL="342900" indent="-342900">
              <a:buFont typeface="Arial" panose="020B0604020202020204" pitchFamily="34" charset="0"/>
              <a:buChar char="•"/>
            </a:pPr>
            <a:r>
              <a:rPr lang="en-US" sz="2500" b="1" dirty="0" smtClean="0"/>
              <a:t>Hazel Crest</a:t>
            </a:r>
          </a:p>
          <a:p>
            <a:pPr marL="342900" indent="-342900">
              <a:buFont typeface="Arial" panose="020B0604020202020204" pitchFamily="34" charset="0"/>
              <a:buChar char="•"/>
            </a:pPr>
            <a:r>
              <a:rPr lang="en-US" sz="2500" b="1" dirty="0" smtClean="0"/>
              <a:t>Homewood</a:t>
            </a:r>
          </a:p>
          <a:p>
            <a:pPr marL="342900" indent="-342900">
              <a:buFont typeface="Arial" panose="020B0604020202020204" pitchFamily="34" charset="0"/>
              <a:buChar char="•"/>
            </a:pPr>
            <a:r>
              <a:rPr lang="en-US" sz="2500" b="1" dirty="0" smtClean="0"/>
              <a:t>Midlothian</a:t>
            </a:r>
          </a:p>
          <a:p>
            <a:pPr marL="342900" indent="-342900">
              <a:buFont typeface="Arial" panose="020B0604020202020204" pitchFamily="34" charset="0"/>
              <a:buChar char="•"/>
            </a:pPr>
            <a:r>
              <a:rPr lang="en-US" sz="2500" b="1" dirty="0" smtClean="0"/>
              <a:t>Mt. Prospect</a:t>
            </a:r>
          </a:p>
          <a:p>
            <a:pPr marL="342900" indent="-342900">
              <a:buFont typeface="Arial" panose="020B0604020202020204" pitchFamily="34" charset="0"/>
              <a:buChar char="•"/>
            </a:pPr>
            <a:r>
              <a:rPr lang="en-US" sz="2500" b="1" dirty="0" smtClean="0"/>
              <a:t>Naperville</a:t>
            </a:r>
          </a:p>
          <a:p>
            <a:pPr marL="342900" indent="-342900">
              <a:buFont typeface="Arial" panose="020B0604020202020204" pitchFamily="34" charset="0"/>
              <a:buChar char="•"/>
            </a:pPr>
            <a:r>
              <a:rPr lang="en-US" sz="2500" b="1" dirty="0" smtClean="0"/>
              <a:t>Niles</a:t>
            </a:r>
          </a:p>
          <a:p>
            <a:pPr marL="342900" indent="-342900">
              <a:buFont typeface="Arial" panose="020B0604020202020204" pitchFamily="34" charset="0"/>
              <a:buChar char="•"/>
            </a:pPr>
            <a:r>
              <a:rPr lang="en-US" sz="2500" b="1" dirty="0" smtClean="0"/>
              <a:t>Normal</a:t>
            </a:r>
          </a:p>
          <a:p>
            <a:pPr marL="342900" indent="-342900">
              <a:buFont typeface="Arial" panose="020B0604020202020204" pitchFamily="34" charset="0"/>
              <a:buChar char="•"/>
            </a:pPr>
            <a:r>
              <a:rPr lang="en-US" sz="2500" b="1" dirty="0" smtClean="0"/>
              <a:t>Oak Forest</a:t>
            </a:r>
          </a:p>
          <a:p>
            <a:pPr marL="342900" indent="-342900">
              <a:buFont typeface="Arial" panose="020B0604020202020204" pitchFamily="34" charset="0"/>
              <a:buChar char="•"/>
            </a:pPr>
            <a:r>
              <a:rPr lang="en-US" sz="2500" b="1" dirty="0" smtClean="0"/>
              <a:t>O’Fallon</a:t>
            </a:r>
          </a:p>
          <a:p>
            <a:pPr marL="342900" indent="-342900">
              <a:buFont typeface="Arial" panose="020B0604020202020204" pitchFamily="34" charset="0"/>
              <a:buChar char="•"/>
            </a:pPr>
            <a:r>
              <a:rPr lang="en-US" sz="2500" b="1" dirty="0" smtClean="0"/>
              <a:t>Orland Park</a:t>
            </a:r>
          </a:p>
        </p:txBody>
      </p:sp>
      <p:sp>
        <p:nvSpPr>
          <p:cNvPr id="3" name="TextBox 2"/>
          <p:cNvSpPr txBox="1"/>
          <p:nvPr/>
        </p:nvSpPr>
        <p:spPr>
          <a:xfrm>
            <a:off x="6324600" y="1623451"/>
            <a:ext cx="2743200" cy="4708981"/>
          </a:xfrm>
          <a:prstGeom prst="rect">
            <a:avLst/>
          </a:prstGeom>
          <a:noFill/>
        </p:spPr>
        <p:txBody>
          <a:bodyPr wrap="square" rtlCol="0">
            <a:spAutoFit/>
          </a:bodyPr>
          <a:lstStyle/>
          <a:p>
            <a:pPr marL="457200" indent="-457200">
              <a:buFont typeface="Arial" panose="020B0604020202020204" pitchFamily="34" charset="0"/>
              <a:buChar char="•"/>
            </a:pPr>
            <a:r>
              <a:rPr lang="en-US" sz="2500" b="1" dirty="0" smtClean="0"/>
              <a:t>Palatine</a:t>
            </a:r>
          </a:p>
          <a:p>
            <a:pPr marL="457200" indent="-457200">
              <a:buFont typeface="Arial" panose="020B0604020202020204" pitchFamily="34" charset="0"/>
              <a:buChar char="•"/>
            </a:pPr>
            <a:r>
              <a:rPr lang="en-US" sz="2500" b="1" dirty="0" smtClean="0"/>
              <a:t>Park Forest</a:t>
            </a:r>
          </a:p>
          <a:p>
            <a:pPr marL="457200" indent="-457200">
              <a:buFont typeface="Arial" panose="020B0604020202020204" pitchFamily="34" charset="0"/>
              <a:buChar char="•"/>
            </a:pPr>
            <a:r>
              <a:rPr lang="en-US" sz="2500" b="1" dirty="0" smtClean="0"/>
              <a:t>Riverdale</a:t>
            </a:r>
          </a:p>
          <a:p>
            <a:pPr marL="457200" indent="-457200">
              <a:buFont typeface="Arial" panose="020B0604020202020204" pitchFamily="34" charset="0"/>
              <a:buChar char="•"/>
            </a:pPr>
            <a:r>
              <a:rPr lang="en-US" sz="2500" b="1" dirty="0" smtClean="0"/>
              <a:t>Rockford</a:t>
            </a:r>
          </a:p>
          <a:p>
            <a:pPr marL="457200" indent="-457200">
              <a:buFont typeface="Arial" panose="020B0604020202020204" pitchFamily="34" charset="0"/>
              <a:buChar char="•"/>
            </a:pPr>
            <a:r>
              <a:rPr lang="en-US" sz="2500" b="1" dirty="0" smtClean="0"/>
              <a:t>Rosemont</a:t>
            </a:r>
          </a:p>
          <a:p>
            <a:pPr marL="457200" indent="-457200">
              <a:buFont typeface="Arial" panose="020B0604020202020204" pitchFamily="34" charset="0"/>
              <a:buChar char="•"/>
            </a:pPr>
            <a:r>
              <a:rPr lang="en-US" sz="2500" b="1" dirty="0" smtClean="0"/>
              <a:t>Rd. Lake Beach</a:t>
            </a:r>
          </a:p>
          <a:p>
            <a:pPr marL="457200" indent="-457200">
              <a:buFont typeface="Arial" panose="020B0604020202020204" pitchFamily="34" charset="0"/>
              <a:buChar char="•"/>
            </a:pPr>
            <a:r>
              <a:rPr lang="en-US" sz="2500" b="1" dirty="0" smtClean="0"/>
              <a:t>Schaumburg</a:t>
            </a:r>
          </a:p>
          <a:p>
            <a:pPr marL="457200" indent="-457200">
              <a:buFont typeface="Arial" panose="020B0604020202020204" pitchFamily="34" charset="0"/>
              <a:buChar char="•"/>
            </a:pPr>
            <a:r>
              <a:rPr lang="en-US" sz="2500" b="1" dirty="0" smtClean="0"/>
              <a:t>Sterling</a:t>
            </a:r>
          </a:p>
          <a:p>
            <a:pPr marL="457200" indent="-457200">
              <a:buFont typeface="Arial" panose="020B0604020202020204" pitchFamily="34" charset="0"/>
              <a:buChar char="•"/>
            </a:pPr>
            <a:r>
              <a:rPr lang="en-US" sz="2500" b="1" dirty="0" smtClean="0"/>
              <a:t>Tinley Park</a:t>
            </a:r>
          </a:p>
          <a:p>
            <a:pPr marL="457200" indent="-457200">
              <a:buFont typeface="Arial" panose="020B0604020202020204" pitchFamily="34" charset="0"/>
              <a:buChar char="•"/>
            </a:pPr>
            <a:r>
              <a:rPr lang="en-US" sz="2500" b="1" dirty="0" smtClean="0"/>
              <a:t>Westmont</a:t>
            </a:r>
          </a:p>
          <a:p>
            <a:pPr marL="457200" indent="-457200">
              <a:buFont typeface="Arial" panose="020B0604020202020204" pitchFamily="34" charset="0"/>
              <a:buChar char="•"/>
            </a:pPr>
            <a:r>
              <a:rPr lang="en-US" sz="2500" b="1" dirty="0" smtClean="0"/>
              <a:t>Wheeling</a:t>
            </a:r>
            <a:endParaRPr lang="en-US" sz="25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8684" cy="6858000"/>
          </a:xfrm>
        </p:spPr>
      </p:pic>
    </p:spTree>
    <p:extLst>
      <p:ext uri="{BB962C8B-B14F-4D97-AF65-F5344CB8AC3E}">
        <p14:creationId xmlns:p14="http://schemas.microsoft.com/office/powerpoint/2010/main" val="33890847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784" y="838200"/>
            <a:ext cx="3962400" cy="266395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886200"/>
            <a:ext cx="3962073" cy="2462581"/>
          </a:xfrm>
          <a:prstGeom prst="rect">
            <a:avLst/>
          </a:prstGeom>
        </p:spPr>
      </p:pic>
      <p:sp>
        <p:nvSpPr>
          <p:cNvPr id="2" name="Left Arrow 1"/>
          <p:cNvSpPr/>
          <p:nvPr/>
        </p:nvSpPr>
        <p:spPr>
          <a:xfrm>
            <a:off x="5638800" y="5370576"/>
            <a:ext cx="1295400" cy="3048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5486400" y="1572768"/>
            <a:ext cx="1219200" cy="3048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5230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0800" y="602236"/>
            <a:ext cx="3657600" cy="273881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715024"/>
            <a:ext cx="3657600" cy="2738811"/>
          </a:xfrm>
          <a:prstGeom prst="rect">
            <a:avLst/>
          </a:prstGeom>
        </p:spPr>
      </p:pic>
      <p:sp>
        <p:nvSpPr>
          <p:cNvPr id="3" name="Left Arrow 2"/>
          <p:cNvSpPr/>
          <p:nvPr/>
        </p:nvSpPr>
        <p:spPr>
          <a:xfrm>
            <a:off x="5943600" y="4719828"/>
            <a:ext cx="838200" cy="2286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5659308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LED LIGHT vs. HID LIGHT</a:t>
            </a:r>
            <a:endParaRPr lang="en-US"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54746"/>
            <a:ext cx="8229600" cy="4599432"/>
          </a:xfrm>
        </p:spPr>
      </p:pic>
    </p:spTree>
    <p:extLst>
      <p:ext uri="{BB962C8B-B14F-4D97-AF65-F5344CB8AC3E}">
        <p14:creationId xmlns:p14="http://schemas.microsoft.com/office/powerpoint/2010/main" val="245246155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644833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endParaRPr lang="en-US" dirty="0"/>
          </a:p>
        </p:txBody>
      </p:sp>
      <p:sp>
        <p:nvSpPr>
          <p:cNvPr id="98314" name="Content Placeholder 2"/>
          <p:cNvSpPr>
            <a:spLocks noGrp="1"/>
          </p:cNvSpPr>
          <p:nvPr>
            <p:ph idx="1"/>
          </p:nvPr>
        </p:nvSpPr>
        <p:spPr/>
        <p:txBody>
          <a:bodyPr/>
          <a:lstStyle/>
          <a:p>
            <a:pPr eaLnBrk="1" hangingPunct="1"/>
            <a:endParaRPr lang="en-US" dirty="0" smtClean="0"/>
          </a:p>
        </p:txBody>
      </p:sp>
      <p:graphicFrame>
        <p:nvGraphicFramePr>
          <p:cNvPr id="98312" name="Object 8"/>
          <p:cNvGraphicFramePr>
            <a:graphicFrameLocks noChangeAspect="1"/>
          </p:cNvGraphicFramePr>
          <p:nvPr/>
        </p:nvGraphicFramePr>
        <p:xfrm>
          <a:off x="-107950" y="381000"/>
          <a:ext cx="9251950" cy="6029325"/>
        </p:xfrm>
        <a:graphic>
          <a:graphicData uri="http://schemas.openxmlformats.org/presentationml/2006/ole">
            <mc:AlternateContent xmlns:mc="http://schemas.openxmlformats.org/markup-compatibility/2006">
              <mc:Choice xmlns:v="urn:schemas-microsoft-com:vml" Requires="v">
                <p:oleObj spid="_x0000_s98549" name="Acrobat Document" r:id="rId3" imgW="5829300" imgH="3771900" progId="AcroExch.Document.7">
                  <p:embed/>
                </p:oleObj>
              </mc:Choice>
              <mc:Fallback>
                <p:oleObj name="Acrobat Document" r:id="rId3" imgW="5829300" imgH="3771900" progId="AcroExch.Document.7">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1000"/>
                        <a:ext cx="9251950"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ight Arrow 4"/>
          <p:cNvSpPr/>
          <p:nvPr/>
        </p:nvSpPr>
        <p:spPr>
          <a:xfrm>
            <a:off x="8166100" y="6373813"/>
            <a:ext cx="977900" cy="48418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 y="1524000"/>
            <a:ext cx="9144000" cy="2667000"/>
          </a:xfrm>
        </p:spPr>
        <p:txBody>
          <a:bodyPr>
            <a:noAutofit/>
          </a:bodyPr>
          <a:lstStyle/>
          <a:p>
            <a:r>
              <a:rPr lang="en-US" sz="5400" cap="none" dirty="0" smtClean="0">
                <a:solidFill>
                  <a:schemeClr val="tx1"/>
                </a:solidFill>
                <a:effectLst/>
                <a:latin typeface="Lucida Sans" panose="020B0602030504020204" pitchFamily="34" charset="0"/>
              </a:rPr>
              <a:t>What will your prospective tenants see when they drive past your rental property</a:t>
            </a:r>
            <a:r>
              <a:rPr lang="en-US" sz="5400" dirty="0" smtClean="0">
                <a:solidFill>
                  <a:schemeClr val="tx1"/>
                </a:solidFill>
                <a:effectLst/>
                <a:latin typeface="Lucida Sans" panose="020B0602030504020204" pitchFamily="34" charset="0"/>
              </a:rPr>
              <a:t>?</a:t>
            </a:r>
            <a:endParaRPr lang="en-US" sz="4400" dirty="0">
              <a:solidFill>
                <a:schemeClr val="tx1"/>
              </a:solidFill>
              <a:effectLst/>
              <a:latin typeface="Lucida Sans" panose="020B0602030504020204" pitchFamily="34" charset="0"/>
            </a:endParaRPr>
          </a:p>
        </p:txBody>
      </p:sp>
      <p:pic>
        <p:nvPicPr>
          <p:cNvPr id="1162246" name="Picture 6" descr="C:\Users\ALieberenz\AppData\Local\Microsoft\Windows\Temporary Internet Files\Content.IE5\9C2XDVRX\angry-cartoon-eyes-m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572000"/>
            <a:ext cx="2069018" cy="1895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3139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531019"/>
            <a:ext cx="8229601" cy="5822950"/>
          </a:xfrm>
        </p:spPr>
        <p:txBody>
          <a:bodyPr/>
          <a:lstStyle/>
          <a:p>
            <a:pPr marL="136525" indent="0" algn="ctr">
              <a:buNone/>
            </a:pPr>
            <a:r>
              <a:rPr lang="en-US" sz="6000" b="1" dirty="0" smtClean="0">
                <a:effectLst>
                  <a:outerShdw blurRad="38100" dist="38100" dir="2700000" algn="tl">
                    <a:srgbClr val="000000">
                      <a:alpha val="43137"/>
                    </a:srgbClr>
                  </a:outerShdw>
                </a:effectLst>
              </a:rPr>
              <a:t>Territoriality</a:t>
            </a:r>
          </a:p>
          <a:p>
            <a:pPr marL="136525" indent="0" algn="ctr">
              <a:buNone/>
            </a:pPr>
            <a:endParaRPr lang="en-US" b="1" dirty="0" smtClean="0">
              <a:effectLst>
                <a:outerShdw blurRad="38100" dist="38100" dir="2700000" algn="tl">
                  <a:srgbClr val="000000">
                    <a:alpha val="43137"/>
                  </a:srgbClr>
                </a:outerShdw>
              </a:effectLst>
              <a:latin typeface="+mj-lt"/>
            </a:endParaRPr>
          </a:p>
          <a:p>
            <a:pPr marL="136525" indent="0" algn="ctr">
              <a:lnSpc>
                <a:spcPct val="150000"/>
              </a:lnSpc>
              <a:buNone/>
            </a:pPr>
            <a:r>
              <a:rPr lang="en-US" sz="3200" dirty="0" smtClean="0"/>
              <a:t>The “IMPRESSION” you get when you look at a property.</a:t>
            </a:r>
          </a:p>
          <a:p>
            <a:pPr marL="136525" indent="0" algn="ctr">
              <a:lnSpc>
                <a:spcPct val="150000"/>
              </a:lnSpc>
              <a:buNone/>
            </a:pPr>
            <a:r>
              <a:rPr lang="en-US" sz="3200" u="sng" dirty="0" smtClean="0"/>
              <a:t>Two Components</a:t>
            </a:r>
            <a:r>
              <a:rPr lang="en-US" sz="3200" dirty="0" smtClean="0"/>
              <a:t>:</a:t>
            </a:r>
          </a:p>
          <a:p>
            <a:pPr marL="136525" indent="0" algn="ctr">
              <a:lnSpc>
                <a:spcPct val="150000"/>
              </a:lnSpc>
              <a:buNone/>
            </a:pPr>
            <a:r>
              <a:rPr lang="en-US" sz="3200" dirty="0" smtClean="0"/>
              <a:t>Maintenance:  Upkeep, clean, no litter</a:t>
            </a:r>
          </a:p>
          <a:p>
            <a:pPr marL="136525" indent="0" algn="ctr">
              <a:lnSpc>
                <a:spcPct val="150000"/>
              </a:lnSpc>
              <a:buNone/>
            </a:pPr>
            <a:r>
              <a:rPr lang="en-US" sz="3200" dirty="0" smtClean="0"/>
              <a:t>Defensible Space:  Private Space</a:t>
            </a:r>
          </a:p>
        </p:txBody>
      </p:sp>
      <p:graphicFrame>
        <p:nvGraphicFramePr>
          <p:cNvPr id="4" name="Object 3"/>
          <p:cNvGraphicFramePr>
            <a:graphicFrameLocks noChangeAspect="1"/>
          </p:cNvGraphicFramePr>
          <p:nvPr>
            <p:extLst>
              <p:ext uri="{D42A27DB-BD31-4B8C-83A1-F6EECF244321}">
                <p14:modId xmlns:p14="http://schemas.microsoft.com/office/powerpoint/2010/main" val="2626869958"/>
              </p:ext>
            </p:extLst>
          </p:nvPr>
        </p:nvGraphicFramePr>
        <p:xfrm>
          <a:off x="0" y="18288"/>
          <a:ext cx="1143000" cy="1143000"/>
        </p:xfrm>
        <a:graphic>
          <a:graphicData uri="http://schemas.openxmlformats.org/presentationml/2006/ole">
            <mc:AlternateContent xmlns:mc="http://schemas.openxmlformats.org/markup-compatibility/2006">
              <mc:Choice xmlns:v="urn:schemas-microsoft-com:vml" Requires="v">
                <p:oleObj spid="_x0000_s1168492" name="Picture" r:id="rId3" imgW="2686812" imgH="2458212" progId="Word.Picture.8">
                  <p:embed/>
                </p:oleObj>
              </mc:Choice>
              <mc:Fallback>
                <p:oleObj name="Picture" r:id="rId3" imgW="2686812" imgH="2458212" progId="Word.Picture.8">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apd"/>
          <p:cNvPicPr>
            <a:picLocks noChangeAspect="1" noChangeArrowheads="1"/>
          </p:cNvPicPr>
          <p:nvPr/>
        </p:nvPicPr>
        <p:blipFill>
          <a:blip r:embed="rId5" cstate="screen"/>
          <a:srcRect/>
          <a:stretch>
            <a:fillRect/>
          </a:stretch>
        </p:blipFill>
        <p:spPr bwMode="auto">
          <a:xfrm>
            <a:off x="7886700" y="15240"/>
            <a:ext cx="1257300" cy="1062038"/>
          </a:xfrm>
          <a:prstGeom prst="rect">
            <a:avLst/>
          </a:prstGeom>
          <a:noFill/>
          <a:ln w="9525">
            <a:noFill/>
            <a:miter lim="800000"/>
            <a:headEnd/>
            <a:tailEnd/>
          </a:ln>
        </p:spPr>
      </p:pic>
    </p:spTree>
    <p:extLst>
      <p:ext uri="{BB962C8B-B14F-4D97-AF65-F5344CB8AC3E}">
        <p14:creationId xmlns:p14="http://schemas.microsoft.com/office/powerpoint/2010/main" val="2529474075"/>
      </p:ext>
    </p:extLst>
  </p:cSld>
  <p:clrMapOvr>
    <a:masterClrMapping/>
  </p:clrMapOvr>
  <p:transition>
    <p:cut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126486935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2" descr="C:\Documents and Settings\MHeneghan\My Documents\My Pictures\2010_0204CrimeFree\2010_0204CrimeFree0078.JPG"/>
          <p:cNvPicPr>
            <a:picLocks noGrp="1" noChangeAspect="1" noChangeArrowheads="1"/>
          </p:cNvPicPr>
          <p:nvPr>
            <p:ph idx="1"/>
          </p:nvPr>
        </p:nvPicPr>
        <p:blipFill>
          <a:blip r:embed="rId2" cstate="screen"/>
          <a:srcRect/>
          <a:stretch>
            <a:fillRect/>
          </a:stretch>
        </p:blipFill>
        <p:spPr>
          <a:xfrm>
            <a:off x="1" y="0"/>
            <a:ext cx="9144000"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9634" name="Rectangle 2"/>
          <p:cNvSpPr>
            <a:spLocks noGrp="1" noChangeArrowheads="1"/>
          </p:cNvSpPr>
          <p:nvPr>
            <p:ph type="title"/>
          </p:nvPr>
        </p:nvSpPr>
        <p:spPr>
          <a:xfrm>
            <a:off x="0" y="0"/>
            <a:ext cx="9144000" cy="1219200"/>
          </a:xfrm>
        </p:spPr>
        <p:txBody>
          <a:bodyPr>
            <a:noAutofit/>
          </a:bodyPr>
          <a:lstStyle/>
          <a:p>
            <a:pPr eaLnBrk="1" fontAlgn="auto" hangingPunct="1">
              <a:spcAft>
                <a:spcPts val="0"/>
              </a:spcAft>
              <a:defRPr/>
            </a:pPr>
            <a:r>
              <a:rPr lang="en-US" sz="4800" dirty="0" smtClean="0">
                <a:solidFill>
                  <a:schemeClr val="tx1"/>
                </a:solidFill>
              </a:rPr>
              <a:t>Nationwide …</a:t>
            </a:r>
            <a:r>
              <a:rPr lang="en-US" sz="4000" dirty="0" smtClean="0">
                <a:solidFill>
                  <a:schemeClr val="tx1"/>
                </a:solidFill>
              </a:rPr>
              <a:t/>
            </a:r>
            <a:br>
              <a:rPr lang="en-US" sz="4000" dirty="0" smtClean="0">
                <a:solidFill>
                  <a:schemeClr val="tx1"/>
                </a:solidFill>
              </a:rPr>
            </a:br>
            <a:r>
              <a:rPr lang="en-US" sz="4000" dirty="0" smtClean="0">
                <a:solidFill>
                  <a:schemeClr val="tx1"/>
                </a:solidFill>
              </a:rPr>
              <a:t>The CFMH Program </a:t>
            </a:r>
            <a:r>
              <a:rPr lang="en-US" sz="4000" dirty="0">
                <a:solidFill>
                  <a:schemeClr val="tx1"/>
                </a:solidFill>
              </a:rPr>
              <a:t>Has:</a:t>
            </a:r>
          </a:p>
        </p:txBody>
      </p:sp>
      <p:sp>
        <p:nvSpPr>
          <p:cNvPr id="1349635" name="Rectangle 3"/>
          <p:cNvSpPr>
            <a:spLocks noGrp="1" noChangeArrowheads="1"/>
          </p:cNvSpPr>
          <p:nvPr>
            <p:ph type="body" sz="half" idx="1"/>
          </p:nvPr>
        </p:nvSpPr>
        <p:spPr>
          <a:xfrm>
            <a:off x="381000" y="2066925"/>
            <a:ext cx="3962400" cy="4419600"/>
          </a:xfrm>
        </p:spPr>
        <p:txBody>
          <a:bodyPr>
            <a:normAutofit/>
          </a:bodyPr>
          <a:lstStyle/>
          <a:p>
            <a:pPr marL="594360" indent="-457200" eaLnBrk="1" fontAlgn="auto" hangingPunct="1">
              <a:spcAft>
                <a:spcPts val="0"/>
              </a:spcAft>
              <a:buClr>
                <a:schemeClr val="tx1">
                  <a:shade val="95000"/>
                </a:schemeClr>
              </a:buClr>
              <a:buFont typeface="Arial" panose="020B0604020202020204" pitchFamily="34" charset="0"/>
              <a:buChar char="•"/>
              <a:defRPr/>
            </a:pPr>
            <a:r>
              <a:rPr lang="en-US" sz="3000" dirty="0"/>
              <a:t>Reduced Police </a:t>
            </a:r>
            <a:r>
              <a:rPr lang="en-US" sz="3000" cap="small" dirty="0" smtClean="0"/>
              <a:t>C</a:t>
            </a:r>
            <a:r>
              <a:rPr lang="en-US" sz="3000" dirty="0" smtClean="0"/>
              <a:t>alls up </a:t>
            </a:r>
            <a:r>
              <a:rPr lang="en-US" sz="3000" dirty="0"/>
              <a:t>to 70% </a:t>
            </a:r>
            <a:endParaRPr lang="en-US" sz="3000" dirty="0" smtClean="0"/>
          </a:p>
          <a:p>
            <a:pPr marL="594360" indent="-457200" eaLnBrk="1" fontAlgn="auto" hangingPunct="1">
              <a:spcAft>
                <a:spcPts val="0"/>
              </a:spcAft>
              <a:buClr>
                <a:schemeClr val="tx1">
                  <a:shade val="95000"/>
                </a:schemeClr>
              </a:buClr>
              <a:buFont typeface="Arial" panose="020B0604020202020204" pitchFamily="34" charset="0"/>
              <a:buChar char="•"/>
              <a:defRPr/>
            </a:pPr>
            <a:r>
              <a:rPr lang="en-US" sz="3000" dirty="0" smtClean="0"/>
              <a:t>Reduced </a:t>
            </a:r>
            <a:r>
              <a:rPr lang="en-US" sz="3000" dirty="0"/>
              <a:t>narcotics-related calls up to 80% </a:t>
            </a:r>
            <a:endParaRPr lang="en-US" sz="3000" dirty="0" smtClean="0"/>
          </a:p>
          <a:p>
            <a:pPr marL="137160" indent="0" eaLnBrk="1" fontAlgn="auto" hangingPunct="1">
              <a:spcAft>
                <a:spcPts val="0"/>
              </a:spcAft>
              <a:buClr>
                <a:schemeClr val="tx1">
                  <a:shade val="95000"/>
                </a:schemeClr>
              </a:buClr>
              <a:buNone/>
              <a:defRPr/>
            </a:pPr>
            <a:endParaRPr lang="en-US" sz="3000" dirty="0"/>
          </a:p>
        </p:txBody>
      </p:sp>
      <p:graphicFrame>
        <p:nvGraphicFramePr>
          <p:cNvPr id="124935" name="Object 7"/>
          <p:cNvGraphicFramePr>
            <a:graphicFrameLocks noGrp="1" noChangeAspect="1"/>
          </p:cNvGraphicFramePr>
          <p:nvPr>
            <p:ph type="chart" sz="half" idx="2"/>
            <p:extLst>
              <p:ext uri="{D42A27DB-BD31-4B8C-83A1-F6EECF244321}">
                <p14:modId xmlns:p14="http://schemas.microsoft.com/office/powerpoint/2010/main" val="2441824155"/>
              </p:ext>
            </p:extLst>
          </p:nvPr>
        </p:nvGraphicFramePr>
        <p:xfrm>
          <a:off x="4827587" y="1600200"/>
          <a:ext cx="3679825" cy="4525963"/>
        </p:xfrm>
        <a:graphic>
          <a:graphicData uri="http://schemas.openxmlformats.org/presentationml/2006/ole">
            <mc:AlternateContent xmlns:mc="http://schemas.openxmlformats.org/markup-compatibility/2006">
              <mc:Choice xmlns:v="urn:schemas-microsoft-com:vml" Requires="v">
                <p:oleObj spid="_x0000_s125175" name="Chart" r:id="rId3" imgW="3810000" imgH="4114800" progId="MSGraph.Chart.8">
                  <p:embed followColorScheme="full"/>
                </p:oleObj>
              </mc:Choice>
              <mc:Fallback>
                <p:oleObj name="Chart" r:id="rId3" imgW="3810000" imgH="4114800" progId="MSGraph.Chart.8">
                  <p:embed followColorScheme="full"/>
                  <p:pic>
                    <p:nvPicPr>
                      <p:cNvPr id="0" name="Picture 8"/>
                      <p:cNvPicPr>
                        <a:picLocks noGrp="1" noChangeAspect="1" noChangeArrowheads="1"/>
                      </p:cNvPicPr>
                      <p:nvPr/>
                    </p:nvPicPr>
                    <p:blipFill>
                      <a:blip r:embed="rId4"/>
                      <a:srcRect/>
                      <a:stretch>
                        <a:fillRect/>
                      </a:stretch>
                    </p:blipFill>
                    <p:spPr bwMode="auto">
                      <a:xfrm>
                        <a:off x="4827587" y="1600200"/>
                        <a:ext cx="3679825" cy="4525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4938" name="Text Box 5"/>
          <p:cNvSpPr txBox="1">
            <a:spLocks noChangeArrowheads="1"/>
          </p:cNvSpPr>
          <p:nvPr/>
        </p:nvSpPr>
        <p:spPr bwMode="auto">
          <a:xfrm>
            <a:off x="3886200" y="6324600"/>
            <a:ext cx="5562600" cy="323850"/>
          </a:xfrm>
          <a:prstGeom prst="rect">
            <a:avLst/>
          </a:prstGeom>
          <a:noFill/>
          <a:ln w="9525">
            <a:noFill/>
            <a:miter lim="800000"/>
            <a:headEnd/>
            <a:tailEnd/>
          </a:ln>
        </p:spPr>
        <p:txBody>
          <a:bodyPr>
            <a:spAutoFit/>
          </a:bodyPr>
          <a:lstStyle/>
          <a:p>
            <a:pPr eaLnBrk="0" hangingPunct="0">
              <a:spcBef>
                <a:spcPct val="50000"/>
              </a:spcBef>
            </a:pPr>
            <a:r>
              <a:rPr lang="en-US" sz="1500" dirty="0">
                <a:latin typeface="Times New Roman"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83333" cy="6858000"/>
          </a:xfrm>
        </p:spPr>
      </p:pic>
    </p:spTree>
    <p:extLst>
      <p:ext uri="{BB962C8B-B14F-4D97-AF65-F5344CB8AC3E}">
        <p14:creationId xmlns:p14="http://schemas.microsoft.com/office/powerpoint/2010/main" val="390562188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930217" cy="6848856"/>
          </a:xfrm>
        </p:spPr>
      </p:pic>
    </p:spTree>
    <p:extLst>
      <p:ext uri="{BB962C8B-B14F-4D97-AF65-F5344CB8AC3E}">
        <p14:creationId xmlns:p14="http://schemas.microsoft.com/office/powerpoint/2010/main" val="31008421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45778" cy="6858000"/>
          </a:xfrm>
        </p:spPr>
      </p:pic>
    </p:spTree>
    <p:extLst>
      <p:ext uri="{BB962C8B-B14F-4D97-AF65-F5344CB8AC3E}">
        <p14:creationId xmlns:p14="http://schemas.microsoft.com/office/powerpoint/2010/main" val="11716434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03498" cy="6858000"/>
          </a:xfrm>
        </p:spPr>
      </p:pic>
    </p:spTree>
    <p:extLst>
      <p:ext uri="{BB962C8B-B14F-4D97-AF65-F5344CB8AC3E}">
        <p14:creationId xmlns:p14="http://schemas.microsoft.com/office/powerpoint/2010/main" val="22938123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33061" cy="6858000"/>
          </a:xfrm>
        </p:spPr>
      </p:pic>
    </p:spTree>
    <p:extLst>
      <p:ext uri="{BB962C8B-B14F-4D97-AF65-F5344CB8AC3E}">
        <p14:creationId xmlns:p14="http://schemas.microsoft.com/office/powerpoint/2010/main" val="132398026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16426328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43463845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solidFill>
                  <a:schemeClr val="tx1"/>
                </a:solidFill>
              </a:rPr>
              <a:t>Fencing</a:t>
            </a:r>
            <a:r>
              <a:rPr lang="en-US" dirty="0" smtClean="0">
                <a:solidFill>
                  <a:schemeClr val="tx1"/>
                </a:solidFill>
              </a:rPr>
              <a:t/>
            </a:r>
            <a:br>
              <a:rPr lang="en-US" dirty="0" smtClean="0">
                <a:solidFill>
                  <a:schemeClr val="tx1"/>
                </a:solidFill>
              </a:rPr>
            </a:br>
            <a:r>
              <a:rPr lang="en-US" dirty="0" smtClean="0">
                <a:solidFill>
                  <a:schemeClr val="tx1"/>
                </a:solidFill>
              </a:rPr>
              <a:t>See-through and Proper Height</a:t>
            </a:r>
            <a:endParaRPr lang="en-US"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981200"/>
            <a:ext cx="6330696" cy="3823687"/>
          </a:xfrm>
        </p:spPr>
      </p:pic>
    </p:spTree>
    <p:extLst>
      <p:ext uri="{BB962C8B-B14F-4D97-AF65-F5344CB8AC3E}">
        <p14:creationId xmlns:p14="http://schemas.microsoft.com/office/powerpoint/2010/main" val="10592909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858000"/>
          </a:xfrm>
        </p:spPr>
      </p:pic>
    </p:spTree>
    <p:extLst>
      <p:ext uri="{BB962C8B-B14F-4D97-AF65-F5344CB8AC3E}">
        <p14:creationId xmlns:p14="http://schemas.microsoft.com/office/powerpoint/2010/main" val="166751451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1513" name="Content Placeholder 10"/>
          <p:cNvSpPr>
            <a:spLocks noGrp="1"/>
          </p:cNvSpPr>
          <p:nvPr>
            <p:ph idx="1"/>
          </p:nvPr>
        </p:nvSpPr>
        <p:spPr>
          <a:xfrm>
            <a:off x="457200" y="1219200"/>
            <a:ext cx="8229600" cy="5089525"/>
          </a:xfrm>
        </p:spPr>
        <p:txBody>
          <a:bodyPr/>
          <a:lstStyle/>
          <a:p>
            <a:pPr algn="ctr" eaLnBrk="1" hangingPunct="1">
              <a:buFont typeface="Wingdings 2" pitchFamily="18" charset="2"/>
              <a:buNone/>
            </a:pPr>
            <a:r>
              <a:rPr lang="en-US" sz="4400" b="1" dirty="0" smtClean="0"/>
              <a:t>CFMH – Phase Two</a:t>
            </a:r>
          </a:p>
          <a:p>
            <a:pPr algn="ctr" eaLnBrk="1" hangingPunct="1">
              <a:buFont typeface="Wingdings 2" pitchFamily="18" charset="2"/>
              <a:buNone/>
            </a:pPr>
            <a:endParaRPr lang="en-US" sz="1400" dirty="0" smtClean="0"/>
          </a:p>
          <a:p>
            <a:pPr eaLnBrk="1" hangingPunct="1">
              <a:buFont typeface="Wingdings 2" pitchFamily="18" charset="2"/>
              <a:buNone/>
            </a:pPr>
            <a:r>
              <a:rPr lang="en-US" sz="3200" dirty="0" smtClean="0"/>
              <a:t>	Phase Two (Crime Prevention Through Environmental Design, or C.P.T.E.D.) will certify that the rental property has met the security requirements for the residents’ safety.  The minimum requirements are…..</a:t>
            </a:r>
          </a:p>
          <a:p>
            <a:pPr eaLnBrk="1" hangingPunct="1">
              <a:buFont typeface="Wingdings 2" pitchFamily="18" charset="2"/>
              <a:buNone/>
            </a:pPr>
            <a:endParaRPr lang="en-US" dirty="0" smtClean="0"/>
          </a:p>
        </p:txBody>
      </p:sp>
      <p:graphicFrame>
        <p:nvGraphicFramePr>
          <p:cNvPr id="21511"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21750"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514"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
        <p:nvSpPr>
          <p:cNvPr id="6" name="Right Arrow 5"/>
          <p:cNvSpPr/>
          <p:nvPr/>
        </p:nvSpPr>
        <p:spPr>
          <a:xfrm>
            <a:off x="7543800" y="5943600"/>
            <a:ext cx="977900" cy="4841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sz="5300" dirty="0" smtClean="0">
                <a:solidFill>
                  <a:schemeClr val="tx1"/>
                </a:solidFill>
              </a:rPr>
              <a:t>In Addison …</a:t>
            </a:r>
            <a:br>
              <a:rPr lang="en-US" sz="5300" dirty="0" smtClean="0">
                <a:solidFill>
                  <a:schemeClr val="tx1"/>
                </a:solidFill>
              </a:rPr>
            </a:br>
            <a:r>
              <a:rPr lang="en-US" sz="4400" dirty="0" smtClean="0">
                <a:solidFill>
                  <a:schemeClr val="tx1"/>
                </a:solidFill>
              </a:rPr>
              <a:t>The </a:t>
            </a:r>
            <a:r>
              <a:rPr lang="en-US" sz="4400" dirty="0">
                <a:solidFill>
                  <a:schemeClr val="tx1"/>
                </a:solidFill>
              </a:rPr>
              <a:t>CFMH Program Has:</a:t>
            </a:r>
            <a:endParaRPr lang="en-US" dirty="0"/>
          </a:p>
        </p:txBody>
      </p:sp>
      <p:sp>
        <p:nvSpPr>
          <p:cNvPr id="3" name="Content Placeholder 2"/>
          <p:cNvSpPr>
            <a:spLocks noGrp="1"/>
          </p:cNvSpPr>
          <p:nvPr>
            <p:ph idx="1"/>
          </p:nvPr>
        </p:nvSpPr>
        <p:spPr>
          <a:xfrm>
            <a:off x="457200" y="2286000"/>
            <a:ext cx="3505200" cy="4708525"/>
          </a:xfrm>
        </p:spPr>
        <p:txBody>
          <a:bodyPr/>
          <a:lstStyle/>
          <a:p>
            <a:pPr>
              <a:buClrTx/>
              <a:buFont typeface="Arial" panose="020B0604020202020204" pitchFamily="34" charset="0"/>
              <a:buChar char="•"/>
            </a:pPr>
            <a:r>
              <a:rPr lang="en-US" sz="3600" dirty="0" smtClean="0"/>
              <a:t>Reduced Police calls for service by 54% at rental properties</a:t>
            </a:r>
          </a:p>
        </p:txBody>
      </p:sp>
      <p:pic>
        <p:nvPicPr>
          <p:cNvPr id="1162242" name="Picture 2" descr="C:\Users\ALieberenz\AppData\Local\Microsoft\Windows\Temporary Internet Files\Content.IE5\2FWMOLOO\grafico-dow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624" y="21336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28390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22537" name="Content Placeholder 10"/>
          <p:cNvSpPr>
            <a:spLocks noGrp="1"/>
          </p:cNvSpPr>
          <p:nvPr>
            <p:ph idx="1"/>
          </p:nvPr>
        </p:nvSpPr>
        <p:spPr>
          <a:xfrm>
            <a:off x="457200" y="1219200"/>
            <a:ext cx="8229600" cy="5089525"/>
          </a:xfrm>
        </p:spPr>
        <p:txBody>
          <a:bodyPr/>
          <a:lstStyle/>
          <a:p>
            <a:pPr algn="ctr" eaLnBrk="1" hangingPunct="1">
              <a:buFont typeface="Wingdings 2" pitchFamily="18" charset="2"/>
              <a:buNone/>
            </a:pPr>
            <a:r>
              <a:rPr lang="en-US" sz="4400" b="1" dirty="0" smtClean="0"/>
              <a:t>CFMH – Phase Two</a:t>
            </a:r>
            <a:endParaRPr lang="en-US" sz="4400" dirty="0" smtClean="0"/>
          </a:p>
          <a:p>
            <a:pPr eaLnBrk="1" hangingPunct="1">
              <a:buClrTx/>
              <a:buFont typeface="Wingdings" pitchFamily="2" charset="2"/>
              <a:buChar char="Ø"/>
            </a:pPr>
            <a:r>
              <a:rPr lang="en-US" sz="3200" dirty="0" smtClean="0"/>
              <a:t>Dead Bolts</a:t>
            </a:r>
          </a:p>
          <a:p>
            <a:pPr eaLnBrk="1" hangingPunct="1">
              <a:buClrTx/>
              <a:buFont typeface="Wingdings" pitchFamily="2" charset="2"/>
              <a:buChar char="Ø"/>
            </a:pPr>
            <a:r>
              <a:rPr lang="en-US" sz="3200" dirty="0" smtClean="0"/>
              <a:t>Security Strike Plate Screws (2  ¾”)</a:t>
            </a:r>
          </a:p>
          <a:p>
            <a:pPr eaLnBrk="1" hangingPunct="1">
              <a:buClrTx/>
              <a:buFont typeface="Wingdings" pitchFamily="2" charset="2"/>
              <a:buChar char="Ø"/>
            </a:pPr>
            <a:r>
              <a:rPr lang="en-US" sz="3200" dirty="0" smtClean="0"/>
              <a:t>View Finders on all Entry Doors</a:t>
            </a:r>
          </a:p>
          <a:p>
            <a:pPr eaLnBrk="1" hangingPunct="1">
              <a:buClrTx/>
              <a:buFont typeface="Wingdings" pitchFamily="2" charset="2"/>
              <a:buChar char="Ø"/>
            </a:pPr>
            <a:r>
              <a:rPr lang="en-US" sz="3200" dirty="0" smtClean="0"/>
              <a:t>Anti Slide/Lock on Windows &amp; Sliding Glass Doors</a:t>
            </a:r>
          </a:p>
          <a:p>
            <a:pPr eaLnBrk="1" hangingPunct="1">
              <a:buClrTx/>
              <a:buFont typeface="Wingdings" pitchFamily="2" charset="2"/>
              <a:buChar char="Ø"/>
            </a:pPr>
            <a:r>
              <a:rPr lang="en-US" sz="3200" dirty="0" smtClean="0"/>
              <a:t>Adequate Lighting</a:t>
            </a:r>
          </a:p>
          <a:p>
            <a:pPr eaLnBrk="1" hangingPunct="1">
              <a:buClrTx/>
              <a:buFont typeface="Wingdings" pitchFamily="2" charset="2"/>
              <a:buChar char="Ø"/>
            </a:pPr>
            <a:r>
              <a:rPr lang="en-US" sz="3200" dirty="0" smtClean="0"/>
              <a:t>Proper Landscaping</a:t>
            </a:r>
          </a:p>
          <a:p>
            <a:pPr eaLnBrk="1" hangingPunct="1"/>
            <a:endParaRPr lang="en-US" sz="3200" dirty="0" smtClean="0"/>
          </a:p>
          <a:p>
            <a:pPr eaLnBrk="1" hangingPunct="1">
              <a:buFont typeface="Wingdings 2" pitchFamily="18" charset="2"/>
              <a:buNone/>
            </a:pPr>
            <a:endParaRPr lang="en-US" dirty="0" smtClean="0"/>
          </a:p>
        </p:txBody>
      </p:sp>
      <p:graphicFrame>
        <p:nvGraphicFramePr>
          <p:cNvPr id="22535"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22772"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538"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tx1"/>
                </a:solidFill>
              </a:rPr>
              <a:t>Deadbolts</a:t>
            </a:r>
            <a:endParaRPr lang="en-US" sz="54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28800"/>
            <a:ext cx="2743200" cy="21701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4267200"/>
            <a:ext cx="2743200" cy="2171962"/>
          </a:xfrm>
          <a:prstGeom prst="rect">
            <a:avLst/>
          </a:prstGeom>
        </p:spPr>
      </p:pic>
      <p:sp>
        <p:nvSpPr>
          <p:cNvPr id="6" name="TextBox 5"/>
          <p:cNvSpPr txBox="1"/>
          <p:nvPr/>
        </p:nvSpPr>
        <p:spPr>
          <a:xfrm>
            <a:off x="3429000" y="1981200"/>
            <a:ext cx="556260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latin typeface="+mj-lt"/>
              </a:rPr>
              <a:t>On each apartment door</a:t>
            </a:r>
            <a:br>
              <a:rPr lang="en-US" sz="3200" dirty="0" smtClean="0">
                <a:latin typeface="+mj-lt"/>
              </a:rPr>
            </a:br>
            <a:endParaRPr lang="en-US" sz="3200" dirty="0" smtClean="0">
              <a:latin typeface="+mj-lt"/>
            </a:endParaRPr>
          </a:p>
          <a:p>
            <a:pPr marL="285750" indent="-285750">
              <a:buFont typeface="Arial" panose="020B0604020202020204" pitchFamily="34" charset="0"/>
              <a:buChar char="•"/>
            </a:pPr>
            <a:r>
              <a:rPr lang="en-US" sz="3200" dirty="0" smtClean="0">
                <a:latin typeface="+mj-lt"/>
              </a:rPr>
              <a:t>1-inch throw</a:t>
            </a:r>
            <a:br>
              <a:rPr lang="en-US" sz="3200" dirty="0" smtClean="0">
                <a:latin typeface="+mj-lt"/>
              </a:rPr>
            </a:br>
            <a:endParaRPr lang="en-US" sz="3200" dirty="0" smtClean="0">
              <a:latin typeface="+mj-lt"/>
            </a:endParaRPr>
          </a:p>
          <a:p>
            <a:pPr marL="285750" indent="-285750">
              <a:buFont typeface="Arial" panose="020B0604020202020204" pitchFamily="34" charset="0"/>
              <a:buChar char="•"/>
            </a:pPr>
            <a:r>
              <a:rPr lang="en-US" sz="3200" dirty="0" smtClean="0">
                <a:latin typeface="+mj-lt"/>
              </a:rPr>
              <a:t>Thumb turn from inside apartment</a:t>
            </a:r>
            <a:endParaRPr lang="en-US" sz="3200" dirty="0">
              <a:latin typeface="+mj-lt"/>
            </a:endParaRPr>
          </a:p>
        </p:txBody>
      </p:sp>
    </p:spTree>
    <p:extLst>
      <p:ext uri="{BB962C8B-B14F-4D97-AF65-F5344CB8AC3E}">
        <p14:creationId xmlns:p14="http://schemas.microsoft.com/office/powerpoint/2010/main" val="112479244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MVC-007F"/>
          <p:cNvPicPr>
            <a:picLocks noGrp="1" noChangeAspect="1" noChangeArrowheads="1"/>
          </p:cNvPicPr>
          <p:nvPr>
            <p:ph sz="quarter" idx="2"/>
          </p:nvPr>
        </p:nvPicPr>
        <p:blipFill>
          <a:blip r:embed="rId2" cstate="print"/>
          <a:srcRect/>
          <a:stretch>
            <a:fillRect/>
          </a:stretch>
        </p:blipFill>
        <p:spPr bwMode="auto">
          <a:xfrm>
            <a:off x="381000" y="950913"/>
            <a:ext cx="3580108" cy="5029200"/>
          </a:xfrm>
          <a:noFill/>
        </p:spPr>
      </p:pic>
      <p:pic>
        <p:nvPicPr>
          <p:cNvPr id="45059" name="Picture 5" descr="DSC_0007"/>
          <p:cNvPicPr>
            <a:picLocks noGrp="1" noChangeAspect="1" noChangeArrowheads="1"/>
          </p:cNvPicPr>
          <p:nvPr>
            <p:ph sz="quarter" idx="3"/>
          </p:nvPr>
        </p:nvPicPr>
        <p:blipFill>
          <a:blip r:embed="rId3" cstate="print"/>
          <a:srcRect/>
          <a:stretch>
            <a:fillRect/>
          </a:stretch>
        </p:blipFill>
        <p:spPr bwMode="auto">
          <a:xfrm>
            <a:off x="4947872" y="1037419"/>
            <a:ext cx="3434128" cy="2239181"/>
          </a:xfrm>
          <a:noFill/>
        </p:spPr>
      </p:pic>
      <p:pic>
        <p:nvPicPr>
          <p:cNvPr id="45060" name="Picture 6" descr="IMG_4104"/>
          <p:cNvPicPr>
            <a:picLocks noChangeAspect="1" noChangeArrowheads="1"/>
          </p:cNvPicPr>
          <p:nvPr/>
        </p:nvPicPr>
        <p:blipFill>
          <a:blip r:embed="rId4" cstate="print"/>
          <a:srcRect/>
          <a:stretch>
            <a:fillRect/>
          </a:stretch>
        </p:blipFill>
        <p:spPr bwMode="auto">
          <a:xfrm>
            <a:off x="5486400" y="3657600"/>
            <a:ext cx="2541588" cy="2590800"/>
          </a:xfrm>
          <a:prstGeom prst="rect">
            <a:avLst/>
          </a:prstGeom>
          <a:noFill/>
          <a:ln w="9525">
            <a:noFill/>
            <a:miter lim="800000"/>
            <a:headEnd/>
            <a:tailEnd/>
          </a:ln>
        </p:spPr>
      </p:pic>
      <p:sp>
        <p:nvSpPr>
          <p:cNvPr id="45061" name="Text Box 7"/>
          <p:cNvSpPr txBox="1">
            <a:spLocks noChangeArrowheads="1"/>
          </p:cNvSpPr>
          <p:nvPr/>
        </p:nvSpPr>
        <p:spPr bwMode="auto">
          <a:xfrm>
            <a:off x="3810000" y="3962400"/>
            <a:ext cx="1752600" cy="2017713"/>
          </a:xfrm>
          <a:prstGeom prst="rect">
            <a:avLst/>
          </a:prstGeom>
          <a:noFill/>
          <a:ln w="9525">
            <a:noFill/>
            <a:miter lim="800000"/>
            <a:headEnd/>
            <a:tailEnd/>
          </a:ln>
        </p:spPr>
        <p:txBody>
          <a:bodyPr>
            <a:spAutoFit/>
          </a:bodyPr>
          <a:lstStyle/>
          <a:p>
            <a:pPr>
              <a:spcBef>
                <a:spcPct val="50000"/>
              </a:spcBef>
            </a:pPr>
            <a:r>
              <a:rPr lang="en-US" dirty="0" smtClean="0">
                <a:solidFill>
                  <a:srgbClr val="FFFF00"/>
                </a:solidFill>
              </a:rPr>
              <a:t>   3 </a:t>
            </a:r>
            <a:r>
              <a:rPr lang="en-US" dirty="0">
                <a:solidFill>
                  <a:srgbClr val="FFFF00"/>
                </a:solidFill>
              </a:rPr>
              <a:t>Inch</a:t>
            </a:r>
          </a:p>
          <a:p>
            <a:pPr>
              <a:spcBef>
                <a:spcPct val="50000"/>
              </a:spcBef>
            </a:pPr>
            <a:endParaRPr lang="en-US" dirty="0">
              <a:solidFill>
                <a:srgbClr val="FFFF00"/>
              </a:solidFill>
            </a:endParaRPr>
          </a:p>
          <a:p>
            <a:pPr>
              <a:spcBef>
                <a:spcPct val="50000"/>
              </a:spcBef>
            </a:pPr>
            <a:r>
              <a:rPr lang="en-US" dirty="0" smtClean="0">
                <a:solidFill>
                  <a:srgbClr val="FFFF00"/>
                </a:solidFill>
              </a:rPr>
              <a:t>   2 </a:t>
            </a:r>
            <a:r>
              <a:rPr lang="en-US" dirty="0">
                <a:solidFill>
                  <a:srgbClr val="FFFF00"/>
                </a:solidFill>
              </a:rPr>
              <a:t>Inch</a:t>
            </a:r>
          </a:p>
          <a:p>
            <a:pPr>
              <a:spcBef>
                <a:spcPct val="50000"/>
              </a:spcBef>
            </a:pPr>
            <a:endParaRPr lang="en-US" dirty="0">
              <a:solidFill>
                <a:srgbClr val="FFFF00"/>
              </a:solidFill>
            </a:endParaRPr>
          </a:p>
          <a:p>
            <a:pPr>
              <a:spcBef>
                <a:spcPct val="50000"/>
              </a:spcBef>
            </a:pPr>
            <a:r>
              <a:rPr lang="en-US" dirty="0" smtClean="0">
                <a:solidFill>
                  <a:srgbClr val="FFFF00"/>
                </a:solidFill>
              </a:rPr>
              <a:t>   5/8  </a:t>
            </a:r>
            <a:r>
              <a:rPr lang="en-US" dirty="0">
                <a:solidFill>
                  <a:srgbClr val="FFFF00"/>
                </a:solidFill>
              </a:rPr>
              <a:t>Inch</a:t>
            </a:r>
          </a:p>
        </p:txBody>
      </p:sp>
      <p:sp>
        <p:nvSpPr>
          <p:cNvPr id="45062" name="Line 8"/>
          <p:cNvSpPr>
            <a:spLocks noChangeShapeType="1"/>
          </p:cNvSpPr>
          <p:nvPr/>
        </p:nvSpPr>
        <p:spPr bwMode="auto">
          <a:xfrm>
            <a:off x="5181600" y="4114800"/>
            <a:ext cx="1676400" cy="0"/>
          </a:xfrm>
          <a:prstGeom prst="line">
            <a:avLst/>
          </a:prstGeom>
          <a:noFill/>
          <a:ln w="38100">
            <a:solidFill>
              <a:srgbClr val="FFFF00"/>
            </a:solidFill>
            <a:round/>
            <a:headEnd/>
            <a:tailEnd type="triangle" w="med" len="med"/>
          </a:ln>
        </p:spPr>
        <p:txBody>
          <a:bodyPr/>
          <a:lstStyle/>
          <a:p>
            <a:endParaRPr lang="en-US" dirty="0"/>
          </a:p>
        </p:txBody>
      </p:sp>
      <p:sp>
        <p:nvSpPr>
          <p:cNvPr id="45063" name="Line 9"/>
          <p:cNvSpPr>
            <a:spLocks noChangeShapeType="1"/>
          </p:cNvSpPr>
          <p:nvPr/>
        </p:nvSpPr>
        <p:spPr bwMode="auto">
          <a:xfrm>
            <a:off x="5181600" y="4953000"/>
            <a:ext cx="1295400" cy="0"/>
          </a:xfrm>
          <a:prstGeom prst="line">
            <a:avLst/>
          </a:prstGeom>
          <a:noFill/>
          <a:ln w="38100">
            <a:solidFill>
              <a:srgbClr val="FFFF00"/>
            </a:solidFill>
            <a:round/>
            <a:headEnd/>
            <a:tailEnd type="triangle" w="med" len="med"/>
          </a:ln>
        </p:spPr>
        <p:txBody>
          <a:bodyPr/>
          <a:lstStyle/>
          <a:p>
            <a:endParaRPr lang="en-US" dirty="0"/>
          </a:p>
        </p:txBody>
      </p:sp>
      <p:sp>
        <p:nvSpPr>
          <p:cNvPr id="45064" name="Line 11"/>
          <p:cNvSpPr>
            <a:spLocks noChangeShapeType="1"/>
          </p:cNvSpPr>
          <p:nvPr/>
        </p:nvSpPr>
        <p:spPr bwMode="auto">
          <a:xfrm flipV="1">
            <a:off x="5181600" y="5791200"/>
            <a:ext cx="838200" cy="0"/>
          </a:xfrm>
          <a:prstGeom prst="line">
            <a:avLst/>
          </a:prstGeom>
          <a:noFill/>
          <a:ln w="38100">
            <a:solidFill>
              <a:srgbClr val="FFFF00"/>
            </a:solidFill>
            <a:round/>
            <a:headEnd/>
            <a:tailEnd type="triangle" w="med" len="med"/>
          </a:ln>
        </p:spPr>
        <p:txBody>
          <a:bodyPr/>
          <a:lstStyle/>
          <a:p>
            <a:endParaRPr lang="en-US" dirty="0"/>
          </a:p>
        </p:txBody>
      </p:sp>
      <p:sp>
        <p:nvSpPr>
          <p:cNvPr id="2" name="TextBox 1"/>
          <p:cNvSpPr txBox="1"/>
          <p:nvPr/>
        </p:nvSpPr>
        <p:spPr>
          <a:xfrm>
            <a:off x="0" y="228600"/>
            <a:ext cx="9144000" cy="523220"/>
          </a:xfrm>
          <a:prstGeom prst="rect">
            <a:avLst/>
          </a:prstGeom>
          <a:noFill/>
        </p:spPr>
        <p:txBody>
          <a:bodyPr wrap="square" rtlCol="0">
            <a:spAutoFit/>
          </a:bodyPr>
          <a:lstStyle/>
          <a:p>
            <a:pPr algn="ctr"/>
            <a:r>
              <a:rPr lang="en-US" sz="2800" b="1" dirty="0" smtClean="0">
                <a:effectLst>
                  <a:outerShdw blurRad="38100" dist="38100" dir="2700000" algn="tl">
                    <a:srgbClr val="000000">
                      <a:alpha val="43137"/>
                    </a:srgbClr>
                  </a:outerShdw>
                </a:effectLst>
                <a:latin typeface="+mj-lt"/>
              </a:rPr>
              <a:t>Security Strike Plates Screws (2 ¾”)</a:t>
            </a:r>
            <a:endParaRPr lang="en-US" sz="28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445595"/>
            <a:ext cx="2896069" cy="30502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304800"/>
            <a:ext cx="3346420" cy="29515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1" y="3529551"/>
            <a:ext cx="3346420" cy="29894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92" y="278405"/>
            <a:ext cx="2883877" cy="2971800"/>
          </a:xfrm>
          <a:prstGeom prst="rect">
            <a:avLst/>
          </a:prstGeom>
        </p:spPr>
      </p:pic>
    </p:spTree>
    <p:extLst>
      <p:ext uri="{BB962C8B-B14F-4D97-AF65-F5344CB8AC3E}">
        <p14:creationId xmlns:p14="http://schemas.microsoft.com/office/powerpoint/2010/main" val="222530557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n-US" sz="4800" dirty="0" smtClean="0">
                <a:solidFill>
                  <a:schemeClr val="tx1"/>
                </a:solidFill>
              </a:rPr>
              <a:t>Wide-Angle Door View </a:t>
            </a:r>
            <a:br>
              <a:rPr lang="en-US" sz="4800" dirty="0" smtClean="0">
                <a:solidFill>
                  <a:schemeClr val="tx1"/>
                </a:solidFill>
              </a:rPr>
            </a:br>
            <a:r>
              <a:rPr lang="en-US" sz="4800" dirty="0" smtClean="0">
                <a:solidFill>
                  <a:schemeClr val="tx1"/>
                </a:solidFill>
              </a:rPr>
              <a:t>(peep hole)</a:t>
            </a:r>
            <a:endParaRPr lang="en-US" sz="4800"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2438400"/>
            <a:ext cx="8229600" cy="1821656"/>
          </a:xfrm>
        </p:spPr>
      </p:pic>
      <p:sp>
        <p:nvSpPr>
          <p:cNvPr id="3" name="TextBox 2"/>
          <p:cNvSpPr txBox="1"/>
          <p:nvPr/>
        </p:nvSpPr>
        <p:spPr>
          <a:xfrm>
            <a:off x="0" y="4780746"/>
            <a:ext cx="9220200" cy="523220"/>
          </a:xfrm>
          <a:prstGeom prst="rect">
            <a:avLst/>
          </a:prstGeom>
          <a:noFill/>
        </p:spPr>
        <p:txBody>
          <a:bodyPr wrap="square" rtlCol="0">
            <a:spAutoFit/>
          </a:bodyPr>
          <a:lstStyle/>
          <a:p>
            <a:pPr algn="ctr"/>
            <a:r>
              <a:rPr lang="en-US" sz="2800" b="1" dirty="0" smtClean="0">
                <a:latin typeface="+mj-lt"/>
              </a:rPr>
              <a:t>*** Install a minimum 180-degree door viewer ***</a:t>
            </a:r>
            <a:endParaRPr lang="en-US" sz="2800" b="1" dirty="0">
              <a:latin typeface="+mj-lt"/>
            </a:endParaRPr>
          </a:p>
        </p:txBody>
      </p:sp>
    </p:spTree>
    <p:extLst>
      <p:ext uri="{BB962C8B-B14F-4D97-AF65-F5344CB8AC3E}">
        <p14:creationId xmlns:p14="http://schemas.microsoft.com/office/powerpoint/2010/main" val="333429060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chemeClr val="tx1"/>
                </a:solidFill>
              </a:rPr>
              <a:t>Anti-Slide Locks</a:t>
            </a:r>
            <a:endParaRPr lang="en-US" sz="5400" dirty="0">
              <a:solidFill>
                <a:schemeClr val="tx1"/>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14400" y="1625330"/>
            <a:ext cx="2924175" cy="2004675"/>
          </a:xfrm>
          <a:ln>
            <a:solidFill>
              <a:schemeClr val="tx1"/>
            </a:solidFill>
          </a:ln>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34087" y="3962400"/>
            <a:ext cx="2743200" cy="2562225"/>
          </a:xfrm>
          <a:ln>
            <a:solidFill>
              <a:schemeClr val="tx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676400"/>
            <a:ext cx="2905374" cy="2002536"/>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9576" y="3962400"/>
            <a:ext cx="2381250" cy="2381250"/>
          </a:xfrm>
          <a:prstGeom prst="rect">
            <a:avLst/>
          </a:prstGeom>
          <a:ln>
            <a:solidFill>
              <a:schemeClr val="tx1"/>
            </a:solidFill>
          </a:ln>
        </p:spPr>
      </p:pic>
    </p:spTree>
    <p:extLst>
      <p:ext uri="{BB962C8B-B14F-4D97-AF65-F5344CB8AC3E}">
        <p14:creationId xmlns:p14="http://schemas.microsoft.com/office/powerpoint/2010/main" val="419574420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14400"/>
            <a:ext cx="4495800" cy="5943600"/>
          </a:xfrm>
          <a:ln>
            <a:solidFill>
              <a:schemeClr val="tx1"/>
            </a:solidFill>
          </a:ln>
        </p:spPr>
      </p:pic>
      <p:sp>
        <p:nvSpPr>
          <p:cNvPr id="2" name="TextBox 1"/>
          <p:cNvSpPr txBox="1"/>
          <p:nvPr/>
        </p:nvSpPr>
        <p:spPr>
          <a:xfrm>
            <a:off x="0" y="152400"/>
            <a:ext cx="91440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j-lt"/>
              </a:rPr>
              <a:t>Proper Landscaping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889574"/>
            <a:ext cx="4343400" cy="5950137"/>
          </a:xfrm>
          <a:prstGeom prst="rect">
            <a:avLst/>
          </a:prstGeom>
          <a:ln>
            <a:solidFill>
              <a:schemeClr val="tx1"/>
            </a:solidFill>
          </a:ln>
        </p:spPr>
      </p:pic>
    </p:spTree>
    <p:extLst>
      <p:ext uri="{BB962C8B-B14F-4D97-AF65-F5344CB8AC3E}">
        <p14:creationId xmlns:p14="http://schemas.microsoft.com/office/powerpoint/2010/main" val="390978795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attid=0"/>
          <p:cNvPicPr>
            <a:picLocks noChangeAspect="1" noChangeArrowheads="1"/>
          </p:cNvPicPr>
          <p:nvPr/>
        </p:nvPicPr>
        <p:blipFill>
          <a:blip r:embed="rId2" cstate="print">
            <a:lum bright="12000" contrast="24000"/>
          </a:blip>
          <a:srcRect/>
          <a:stretch>
            <a:fillRect/>
          </a:stretch>
        </p:blipFill>
        <p:spPr bwMode="auto">
          <a:xfrm>
            <a:off x="0" y="914400"/>
            <a:ext cx="4495800" cy="5943600"/>
          </a:xfrm>
          <a:prstGeom prst="rect">
            <a:avLst/>
          </a:prstGeom>
          <a:noFill/>
          <a:ln w="9525">
            <a:solidFill>
              <a:schemeClr val="tx1"/>
            </a:solidFill>
            <a:miter lim="800000"/>
            <a:headEnd/>
            <a:tailEnd/>
          </a:ln>
        </p:spPr>
      </p:pic>
      <p:pic>
        <p:nvPicPr>
          <p:cNvPr id="27652" name="Picture 4" descr="?ui=2&amp;ik=d26017f6d7&amp;view=att&amp;th=122a31955c507991&amp;attid=0">
            <a:hlinkClick r:id="rId3"/>
          </p:cNvPr>
          <p:cNvPicPr>
            <a:picLocks noChangeAspect="1" noChangeArrowheads="1"/>
          </p:cNvPicPr>
          <p:nvPr/>
        </p:nvPicPr>
        <p:blipFill>
          <a:blip r:embed="rId4" cstate="print"/>
          <a:srcRect/>
          <a:stretch>
            <a:fillRect/>
          </a:stretch>
        </p:blipFill>
        <p:spPr bwMode="auto">
          <a:xfrm>
            <a:off x="4648200" y="914400"/>
            <a:ext cx="4572000" cy="5943600"/>
          </a:xfrm>
          <a:prstGeom prst="rect">
            <a:avLst/>
          </a:prstGeom>
          <a:noFill/>
          <a:ln w="9525">
            <a:solidFill>
              <a:schemeClr val="tx1"/>
            </a:solidFill>
            <a:miter lim="800000"/>
            <a:headEnd/>
            <a:tailEnd/>
          </a:ln>
        </p:spPr>
      </p:pic>
      <p:sp>
        <p:nvSpPr>
          <p:cNvPr id="2" name="TextBox 1"/>
          <p:cNvSpPr txBox="1"/>
          <p:nvPr/>
        </p:nvSpPr>
        <p:spPr>
          <a:xfrm>
            <a:off x="0" y="228600"/>
            <a:ext cx="9144000"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j-lt"/>
              </a:rPr>
              <a:t>TOO MUCH ???</a:t>
            </a:r>
            <a:endParaRPr lang="en-US" sz="32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hase II.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1" name="Content Placeholder 10"/>
          <p:cNvSpPr>
            <a:spLocks noGrp="1"/>
          </p:cNvSpPr>
          <p:nvPr>
            <p:ph idx="1"/>
          </p:nvPr>
        </p:nvSpPr>
        <p:spPr>
          <a:xfrm>
            <a:off x="470916" y="838200"/>
            <a:ext cx="8229600" cy="5867400"/>
          </a:xfrm>
        </p:spPr>
        <p:txBody>
          <a:bodyPr>
            <a:normAutofit lnSpcReduction="10000"/>
          </a:bodyPr>
          <a:lstStyle/>
          <a:p>
            <a:pPr marL="548640" indent="-411480" algn="ctr" eaLnBrk="1" fontAlgn="auto" hangingPunct="1">
              <a:spcAft>
                <a:spcPts val="0"/>
              </a:spcAft>
              <a:buClr>
                <a:schemeClr val="tx1">
                  <a:shade val="95000"/>
                </a:schemeClr>
              </a:buClr>
              <a:buFont typeface="Wingdings 2"/>
              <a:buNone/>
              <a:defRPr/>
            </a:pPr>
            <a:r>
              <a:rPr lang="en-US" sz="4400" b="1" dirty="0" smtClean="0"/>
              <a:t>CFMH – Phase Three</a:t>
            </a:r>
          </a:p>
          <a:p>
            <a:pPr marL="548640" indent="-411480" algn="ctr" eaLnBrk="1" fontAlgn="auto" hangingPunct="1">
              <a:spcAft>
                <a:spcPts val="0"/>
              </a:spcAft>
              <a:buClr>
                <a:schemeClr val="tx1">
                  <a:shade val="95000"/>
                </a:schemeClr>
              </a:buClr>
              <a:buFont typeface="Wingdings 2"/>
              <a:buNone/>
              <a:defRPr/>
            </a:pPr>
            <a:endParaRPr lang="en-US" sz="300" b="1" dirty="0" smtClean="0">
              <a:solidFill>
                <a:srgbClr val="FF0000"/>
              </a:solidFill>
            </a:endParaRPr>
          </a:p>
          <a:p>
            <a:pPr marL="548640" indent="-411480" eaLnBrk="1" fontAlgn="auto" hangingPunct="1">
              <a:spcAft>
                <a:spcPts val="0"/>
              </a:spcAft>
              <a:buClr>
                <a:schemeClr val="tx1">
                  <a:shade val="95000"/>
                </a:schemeClr>
              </a:buClr>
              <a:buFont typeface="Wingdings 2"/>
              <a:buNone/>
              <a:defRPr/>
            </a:pPr>
            <a:r>
              <a:rPr lang="en-US" sz="3600" b="1" dirty="0" smtClean="0"/>
              <a:t>	Phase Three of the program is the Safety Social.</a:t>
            </a:r>
            <a:r>
              <a:rPr lang="en-US" sz="3600" b="1" dirty="0" smtClean="0">
                <a:solidFill>
                  <a:srgbClr val="FF0000"/>
                </a:solidFill>
              </a:rPr>
              <a:t>  </a:t>
            </a:r>
            <a:r>
              <a:rPr lang="en-US" sz="3600" b="1" dirty="0" smtClean="0"/>
              <a:t>A resident Crime Prevention meeting will be conducted where law enforcement will explain the program to the residents of the rental community.</a:t>
            </a:r>
          </a:p>
          <a:p>
            <a:pPr marL="548640" indent="-411480" eaLnBrk="1" fontAlgn="auto" hangingPunct="1">
              <a:spcAft>
                <a:spcPts val="0"/>
              </a:spcAft>
              <a:buClr>
                <a:schemeClr val="tx1">
                  <a:shade val="95000"/>
                </a:schemeClr>
              </a:buClr>
              <a:buFont typeface="Wingdings 2"/>
              <a:buNone/>
              <a:defRPr/>
            </a:pPr>
            <a:r>
              <a:rPr lang="en-US" sz="3600" b="1" dirty="0">
                <a:solidFill>
                  <a:srgbClr val="FF0000"/>
                </a:solidFill>
              </a:rPr>
              <a:t>	</a:t>
            </a:r>
            <a:r>
              <a:rPr lang="en-US" sz="3600" b="1" dirty="0" smtClean="0"/>
              <a:t>-</a:t>
            </a:r>
            <a:r>
              <a:rPr lang="en-US" sz="3600" b="1" dirty="0" smtClean="0">
                <a:solidFill>
                  <a:srgbClr val="FF0000"/>
                </a:solidFill>
              </a:rPr>
              <a:t> </a:t>
            </a:r>
            <a:r>
              <a:rPr lang="en-US" sz="3600" b="1" dirty="0" smtClean="0"/>
              <a:t>Residents learn what their role is to prevent crime and increase quality </a:t>
            </a:r>
            <a:r>
              <a:rPr lang="en-US" sz="3600" b="1" smtClean="0"/>
              <a:t>of life.</a:t>
            </a:r>
            <a:endParaRPr lang="en-US" sz="3600" dirty="0" smtClean="0"/>
          </a:p>
          <a:p>
            <a:pPr marL="548640" indent="-411480" eaLnBrk="1" fontAlgn="auto" hangingPunct="1">
              <a:spcAft>
                <a:spcPts val="0"/>
              </a:spcAft>
              <a:buClr>
                <a:schemeClr val="tx1">
                  <a:shade val="95000"/>
                </a:schemeClr>
              </a:buClr>
              <a:buFont typeface="Wingdings 2"/>
              <a:buNone/>
              <a:defRPr/>
            </a:pPr>
            <a:endParaRPr lang="en-US" dirty="0"/>
          </a:p>
        </p:txBody>
      </p:sp>
      <p:graphicFrame>
        <p:nvGraphicFramePr>
          <p:cNvPr id="34823"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35060"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4826"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Grp="1" noChangeArrowheads="1"/>
          </p:cNvSpPr>
          <p:nvPr>
            <p:ph type="ctrTitle" idx="4294967295"/>
          </p:nvPr>
        </p:nvSpPr>
        <p:spPr>
          <a:xfrm>
            <a:off x="0" y="0"/>
            <a:ext cx="9144000" cy="1524000"/>
          </a:xfrm>
        </p:spPr>
        <p:txBody>
          <a:bodyPr/>
          <a:lstStyle/>
          <a:p>
            <a:pPr eaLnBrk="1" fontAlgn="auto" hangingPunct="1">
              <a:spcAft>
                <a:spcPts val="0"/>
              </a:spcAft>
              <a:defRPr/>
            </a:pPr>
            <a:r>
              <a:rPr lang="en-US" sz="4400" dirty="0">
                <a:solidFill>
                  <a:schemeClr val="tx1"/>
                </a:solidFill>
                <a:effectLst>
                  <a:outerShdw blurRad="38100" dist="38100" dir="2700000" algn="tl">
                    <a:srgbClr val="000000"/>
                  </a:outerShdw>
                </a:effectLst>
              </a:rPr>
              <a:t>The </a:t>
            </a:r>
            <a:r>
              <a:rPr lang="en-US" sz="4400" dirty="0" smtClean="0">
                <a:solidFill>
                  <a:schemeClr val="tx1"/>
                </a:solidFill>
                <a:effectLst>
                  <a:outerShdw blurRad="38100" dist="38100" dir="2700000" algn="tl">
                    <a:srgbClr val="000000"/>
                  </a:outerShdw>
                </a:effectLst>
              </a:rPr>
              <a:t>CFMH Program</a:t>
            </a:r>
            <a:endParaRPr lang="en-US" sz="4400" dirty="0">
              <a:solidFill>
                <a:schemeClr val="tx1"/>
              </a:solidFill>
            </a:endParaRPr>
          </a:p>
        </p:txBody>
      </p:sp>
      <p:sp>
        <p:nvSpPr>
          <p:cNvPr id="1068035" name="Rectangle 3"/>
          <p:cNvSpPr>
            <a:spLocks noGrp="1" noChangeArrowheads="1"/>
          </p:cNvSpPr>
          <p:nvPr>
            <p:ph type="subTitle" idx="4294967295"/>
          </p:nvPr>
        </p:nvSpPr>
        <p:spPr>
          <a:xfrm>
            <a:off x="1295400" y="1828800"/>
            <a:ext cx="6777038" cy="4152900"/>
          </a:xfrm>
        </p:spPr>
        <p:txBody>
          <a:bodyPr>
            <a:normAutofit fontScale="92500" lnSpcReduction="10000"/>
          </a:bodyPr>
          <a:lstStyle/>
          <a:p>
            <a:pPr marL="0" indent="0" algn="ctr" eaLnBrk="1" fontAlgn="auto" hangingPunct="1">
              <a:spcAft>
                <a:spcPts val="0"/>
              </a:spcAft>
              <a:buClr>
                <a:schemeClr val="tx1">
                  <a:shade val="95000"/>
                </a:schemeClr>
              </a:buClr>
              <a:buFontTx/>
              <a:buNone/>
              <a:defRPr/>
            </a:pPr>
            <a:r>
              <a:rPr lang="en-US" sz="5400" b="1" i="1" u="sng" dirty="0">
                <a:effectLst>
                  <a:outerShdw blurRad="38100" dist="38100" dir="2700000" algn="tl">
                    <a:srgbClr val="000000"/>
                  </a:outerShdw>
                </a:effectLst>
              </a:rPr>
              <a:t>Is Not</a:t>
            </a:r>
          </a:p>
          <a:p>
            <a:pPr marL="0" indent="0" algn="ctr" eaLnBrk="1" fontAlgn="auto" hangingPunct="1">
              <a:spcAft>
                <a:spcPts val="0"/>
              </a:spcAft>
              <a:buClr>
                <a:schemeClr val="tx1">
                  <a:shade val="95000"/>
                </a:schemeClr>
              </a:buClr>
              <a:buFontTx/>
              <a:buNone/>
              <a:defRPr/>
            </a:pPr>
            <a:endParaRPr lang="en-US" sz="5400" b="1" i="1" u="sng" dirty="0">
              <a:solidFill>
                <a:srgbClr val="FFFF00"/>
              </a:solidFill>
              <a:effectLst>
                <a:outerShdw blurRad="38100" dist="38100" dir="2700000" algn="tl">
                  <a:srgbClr val="000000"/>
                </a:outerShdw>
              </a:effectLst>
            </a:endParaRPr>
          </a:p>
          <a:p>
            <a:pPr marL="0" indent="0" algn="ctr" eaLnBrk="1" fontAlgn="auto" hangingPunct="1">
              <a:spcAft>
                <a:spcPts val="0"/>
              </a:spcAft>
              <a:buClr>
                <a:schemeClr val="tx1">
                  <a:shade val="95000"/>
                </a:schemeClr>
              </a:buClr>
              <a:buFontTx/>
              <a:buNone/>
              <a:defRPr/>
            </a:pPr>
            <a:r>
              <a:rPr lang="en-US" sz="4800" b="1" i="1" dirty="0" smtClean="0"/>
              <a:t>Anti-Minority</a:t>
            </a:r>
            <a:endParaRPr lang="en-US" sz="4800" b="1" i="1" dirty="0"/>
          </a:p>
          <a:p>
            <a:pPr marL="0" indent="0" algn="ctr" eaLnBrk="1" fontAlgn="auto" hangingPunct="1">
              <a:spcAft>
                <a:spcPts val="0"/>
              </a:spcAft>
              <a:buClr>
                <a:schemeClr val="tx1">
                  <a:shade val="95000"/>
                </a:schemeClr>
              </a:buClr>
              <a:buFontTx/>
              <a:buNone/>
              <a:defRPr/>
            </a:pPr>
            <a:r>
              <a:rPr lang="en-US" sz="4800" b="1" i="1" dirty="0"/>
              <a:t>Or </a:t>
            </a:r>
          </a:p>
          <a:p>
            <a:pPr marL="0" indent="0" algn="ctr" eaLnBrk="1" fontAlgn="auto" hangingPunct="1">
              <a:spcAft>
                <a:spcPts val="0"/>
              </a:spcAft>
              <a:buClr>
                <a:schemeClr val="tx1">
                  <a:shade val="95000"/>
                </a:schemeClr>
              </a:buClr>
              <a:buFontTx/>
              <a:buNone/>
              <a:defRPr/>
            </a:pPr>
            <a:r>
              <a:rPr lang="en-US" sz="4800" b="1" i="1" dirty="0" smtClean="0"/>
              <a:t>Anti-Low </a:t>
            </a:r>
            <a:r>
              <a:rPr lang="en-US" sz="4800" b="1" i="1" dirty="0"/>
              <a:t>Income</a:t>
            </a:r>
          </a:p>
          <a:p>
            <a:pPr marL="0" indent="0" algn="ctr" eaLnBrk="1" fontAlgn="auto" hangingPunct="1">
              <a:spcAft>
                <a:spcPts val="0"/>
              </a:spcAft>
              <a:buClr>
                <a:schemeClr val="tx1">
                  <a:shade val="95000"/>
                </a:schemeClr>
              </a:buClr>
              <a:buFontTx/>
              <a:buNone/>
              <a:defRPr/>
            </a:pPr>
            <a:endParaRPr lang="en-US" sz="4000" i="1" dirty="0"/>
          </a:p>
          <a:p>
            <a:pPr marL="0" indent="0" algn="ctr" eaLnBrk="1" fontAlgn="auto" hangingPunct="1">
              <a:spcAft>
                <a:spcPts val="0"/>
              </a:spcAft>
              <a:buClr>
                <a:schemeClr val="tx1">
                  <a:shade val="95000"/>
                </a:schemeClr>
              </a:buClr>
              <a:buFontTx/>
              <a:buNone/>
              <a:defRPr/>
            </a:pPr>
            <a:endParaRPr lang="en-US" sz="4000" i="1" dirty="0"/>
          </a:p>
        </p:txBody>
      </p:sp>
      <p:graphicFrame>
        <p:nvGraphicFramePr>
          <p:cNvPr id="130054" name="Object 6"/>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30292" name="Picture" r:id="rId3" imgW="2686812" imgH="2458212" progId="Word.Picture.8">
                  <p:embed/>
                </p:oleObj>
              </mc:Choice>
              <mc:Fallback>
                <p:oleObj name="Picture" r:id="rId3" imgW="2686812" imgH="2458212"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0057"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 y="0"/>
            <a:ext cx="9161992" cy="6858000"/>
          </a:xfrm>
        </p:spPr>
      </p:pic>
    </p:spTree>
    <p:extLst>
      <p:ext uri="{BB962C8B-B14F-4D97-AF65-F5344CB8AC3E}">
        <p14:creationId xmlns:p14="http://schemas.microsoft.com/office/powerpoint/2010/main" val="3314429938"/>
      </p:ext>
    </p:extLst>
  </p:cSld>
  <p:clrMapOvr>
    <a:masterClrMapping/>
  </p:clrMapOvr>
  <p:transition>
    <p:cut thruBlk="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13494"/>
            <a:ext cx="9220200" cy="6871494"/>
          </a:xfrm>
        </p:spPr>
      </p:pic>
    </p:spTree>
    <p:extLst>
      <p:ext uri="{BB962C8B-B14F-4D97-AF65-F5344CB8AC3E}">
        <p14:creationId xmlns:p14="http://schemas.microsoft.com/office/powerpoint/2010/main" val="2956177238"/>
      </p:ext>
    </p:extLst>
  </p:cSld>
  <p:clrMapOvr>
    <a:masterClrMapping/>
  </p:clrMapOvr>
  <p:transition>
    <p:cut thruBlk="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438400" y="457200"/>
            <a:ext cx="4367212" cy="5822950"/>
          </a:xfrm>
        </p:spPr>
      </p:pic>
    </p:spTree>
    <p:extLst>
      <p:ext uri="{BB962C8B-B14F-4D97-AF65-F5344CB8AC3E}">
        <p14:creationId xmlns:p14="http://schemas.microsoft.com/office/powerpoint/2010/main" val="2689945627"/>
      </p:ext>
    </p:extLst>
  </p:cSld>
  <p:clrMapOvr>
    <a:masterClrMapping/>
  </p:clrMapOvr>
  <p:transition>
    <p:cut thruBlk="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351980373"/>
      </p:ext>
    </p:extLst>
  </p:cSld>
  <p:clrMapOvr>
    <a:masterClrMapping/>
  </p:clrMapOvr>
  <p:transition>
    <p:cut thruBlk="1"/>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Tree>
    <p:extLst>
      <p:ext uri="{BB962C8B-B14F-4D97-AF65-F5344CB8AC3E}">
        <p14:creationId xmlns:p14="http://schemas.microsoft.com/office/powerpoint/2010/main" val="1990178714"/>
      </p:ext>
    </p:extLst>
  </p:cSld>
  <p:clrMapOvr>
    <a:masterClrMapping/>
  </p:clrMapOvr>
  <p:transition>
    <p:cut thruBlk="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9412" y="0"/>
            <a:ext cx="9163412" cy="6858000"/>
          </a:xfrm>
        </p:spPr>
      </p:pic>
    </p:spTree>
    <p:extLst>
      <p:ext uri="{BB962C8B-B14F-4D97-AF65-F5344CB8AC3E}">
        <p14:creationId xmlns:p14="http://schemas.microsoft.com/office/powerpoint/2010/main" val="3056682033"/>
      </p:ext>
    </p:extLst>
  </p:cSld>
  <p:clrMapOvr>
    <a:masterClrMapping/>
  </p:clrMapOvr>
  <p:transition>
    <p:cut thruBlk="1"/>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8981" y="0"/>
            <a:ext cx="9162981" cy="6781800"/>
          </a:xfrm>
        </p:spPr>
      </p:pic>
    </p:spTree>
    <p:extLst>
      <p:ext uri="{BB962C8B-B14F-4D97-AF65-F5344CB8AC3E}">
        <p14:creationId xmlns:p14="http://schemas.microsoft.com/office/powerpoint/2010/main" val="2143909122"/>
      </p:ext>
    </p:extLst>
  </p:cSld>
  <p:clrMapOvr>
    <a:masterClrMapping/>
  </p:clrMapOvr>
  <p:transition>
    <p:cut thruBlk="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2" cstate="print"/>
          <a:stretch>
            <a:fillRect/>
          </a:stretch>
        </p:blipFill>
        <p:spPr>
          <a:xfrm>
            <a:off x="-19130" y="0"/>
            <a:ext cx="918226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2" cstate="print"/>
          <a:stretch>
            <a:fillRect/>
          </a:stretch>
        </p:blipFill>
        <p:spPr>
          <a:xfrm>
            <a:off x="-533400" y="0"/>
            <a:ext cx="96774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66273" name="Picture 1" descr="H:\IMG_1341.JPG"/>
          <p:cNvPicPr>
            <a:picLocks noGrp="1" noChangeAspect="1" noChangeArrowheads="1"/>
          </p:cNvPicPr>
          <p:nvPr>
            <p:ph idx="1"/>
          </p:nvPr>
        </p:nvPicPr>
        <p:blipFill>
          <a:blip r:embed="rId2" cstate="screen"/>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8" name="Rectangle 2"/>
          <p:cNvSpPr>
            <a:spLocks noGrp="1" noChangeArrowheads="1"/>
          </p:cNvSpPr>
          <p:nvPr>
            <p:ph type="ctrTitle" idx="4294967295"/>
          </p:nvPr>
        </p:nvSpPr>
        <p:spPr>
          <a:xfrm>
            <a:off x="0" y="0"/>
            <a:ext cx="9144000" cy="1600200"/>
          </a:xfrm>
        </p:spPr>
        <p:txBody>
          <a:bodyPr>
            <a:normAutofit/>
          </a:bodyPr>
          <a:lstStyle/>
          <a:p>
            <a:pPr eaLnBrk="1" fontAlgn="auto" hangingPunct="1">
              <a:spcAft>
                <a:spcPts val="0"/>
              </a:spcAft>
              <a:defRPr/>
            </a:pPr>
            <a:r>
              <a:rPr lang="en-US" sz="4400" dirty="0" smtClean="0">
                <a:solidFill>
                  <a:schemeClr val="tx1"/>
                </a:solidFill>
                <a:effectLst>
                  <a:outerShdw blurRad="38100" dist="38100" dir="2700000" algn="tl">
                    <a:srgbClr val="000000"/>
                  </a:outerShdw>
                </a:effectLst>
              </a:rPr>
              <a:t/>
            </a:r>
            <a:br>
              <a:rPr lang="en-US" sz="4400" dirty="0" smtClean="0">
                <a:solidFill>
                  <a:schemeClr val="tx1"/>
                </a:solidFill>
                <a:effectLst>
                  <a:outerShdw blurRad="38100" dist="38100" dir="2700000" algn="tl">
                    <a:srgbClr val="000000"/>
                  </a:outerShdw>
                </a:effectLst>
              </a:rPr>
            </a:br>
            <a:r>
              <a:rPr lang="en-US" sz="4900" dirty="0" smtClean="0">
                <a:solidFill>
                  <a:schemeClr val="tx1"/>
                </a:solidFill>
                <a:effectLst>
                  <a:outerShdw blurRad="38100" dist="38100" dir="2700000" algn="tl">
                    <a:srgbClr val="000000"/>
                  </a:outerShdw>
                </a:effectLst>
              </a:rPr>
              <a:t>The CFMH Program</a:t>
            </a:r>
            <a:endParaRPr lang="en-US" sz="4900" dirty="0">
              <a:solidFill>
                <a:schemeClr val="tx1"/>
              </a:solidFill>
            </a:endParaRPr>
          </a:p>
        </p:txBody>
      </p:sp>
      <p:sp>
        <p:nvSpPr>
          <p:cNvPr id="1069059" name="Rectangle 3"/>
          <p:cNvSpPr>
            <a:spLocks noGrp="1" noChangeArrowheads="1"/>
          </p:cNvSpPr>
          <p:nvPr>
            <p:ph type="subTitle" idx="4294967295"/>
          </p:nvPr>
        </p:nvSpPr>
        <p:spPr>
          <a:xfrm>
            <a:off x="568325" y="1768475"/>
            <a:ext cx="7745413" cy="3770313"/>
          </a:xfrm>
        </p:spPr>
        <p:txBody>
          <a:bodyPr>
            <a:normAutofit lnSpcReduction="10000"/>
          </a:bodyPr>
          <a:lstStyle/>
          <a:p>
            <a:pPr marL="0" indent="0" algn="ctr" eaLnBrk="1" fontAlgn="auto" hangingPunct="1">
              <a:spcAft>
                <a:spcPts val="0"/>
              </a:spcAft>
              <a:buClr>
                <a:schemeClr val="tx1">
                  <a:shade val="95000"/>
                </a:schemeClr>
              </a:buClr>
              <a:buFontTx/>
              <a:buNone/>
              <a:defRPr/>
            </a:pPr>
            <a:endParaRPr lang="en-US" sz="3900" b="1" i="1" u="sng" dirty="0" smtClean="0">
              <a:effectLst>
                <a:outerShdw blurRad="38100" dist="38100" dir="2700000" algn="tl">
                  <a:srgbClr val="000000"/>
                </a:outerShdw>
              </a:effectLst>
            </a:endParaRPr>
          </a:p>
          <a:p>
            <a:pPr marL="0" indent="0" algn="ctr" eaLnBrk="1" fontAlgn="auto" hangingPunct="1">
              <a:spcAft>
                <a:spcPts val="0"/>
              </a:spcAft>
              <a:buClr>
                <a:schemeClr val="tx1">
                  <a:shade val="95000"/>
                </a:schemeClr>
              </a:buClr>
              <a:buFontTx/>
              <a:buNone/>
              <a:defRPr/>
            </a:pPr>
            <a:r>
              <a:rPr lang="en-US" sz="6500" b="1" i="1" u="sng" dirty="0" smtClean="0">
                <a:effectLst>
                  <a:outerShdw blurRad="38100" dist="38100" dir="2700000" algn="tl">
                    <a:srgbClr val="000000"/>
                  </a:outerShdw>
                </a:effectLst>
              </a:rPr>
              <a:t>IS</a:t>
            </a:r>
            <a:r>
              <a:rPr lang="en-US" sz="6000" b="1" i="1" u="sng" dirty="0" smtClean="0">
                <a:effectLst>
                  <a:outerShdw blurRad="38100" dist="38100" dir="2700000" algn="tl">
                    <a:srgbClr val="000000"/>
                  </a:outerShdw>
                </a:effectLst>
              </a:rPr>
              <a:t> </a:t>
            </a:r>
            <a:endParaRPr lang="en-US" sz="6000" b="1" i="1" u="sng" dirty="0">
              <a:effectLst>
                <a:outerShdw blurRad="38100" dist="38100" dir="2700000" algn="tl">
                  <a:srgbClr val="000000"/>
                </a:outerShdw>
              </a:effectLst>
            </a:endParaRPr>
          </a:p>
          <a:p>
            <a:pPr marL="0" indent="0" algn="ctr" eaLnBrk="1" fontAlgn="auto" hangingPunct="1">
              <a:spcAft>
                <a:spcPts val="0"/>
              </a:spcAft>
              <a:buClr>
                <a:schemeClr val="tx1">
                  <a:shade val="95000"/>
                </a:schemeClr>
              </a:buClr>
              <a:buFontTx/>
              <a:buNone/>
              <a:defRPr/>
            </a:pPr>
            <a:endParaRPr lang="en-US" sz="4000" b="1" i="1" u="sng" dirty="0">
              <a:effectLst>
                <a:outerShdw blurRad="38100" dist="38100" dir="2700000" algn="tl">
                  <a:srgbClr val="000000"/>
                </a:outerShdw>
              </a:effectLst>
            </a:endParaRPr>
          </a:p>
          <a:p>
            <a:pPr marL="0" indent="0" algn="ctr" eaLnBrk="1" fontAlgn="auto" hangingPunct="1">
              <a:spcAft>
                <a:spcPts val="0"/>
              </a:spcAft>
              <a:buClr>
                <a:schemeClr val="tx1">
                  <a:shade val="95000"/>
                </a:schemeClr>
              </a:buClr>
              <a:buFontTx/>
              <a:buNone/>
              <a:defRPr/>
            </a:pPr>
            <a:r>
              <a:rPr lang="en-US" sz="7200" b="1" i="1" dirty="0">
                <a:effectLst>
                  <a:outerShdw blurRad="38100" dist="38100" dir="2700000" algn="tl">
                    <a:srgbClr val="000000"/>
                  </a:outerShdw>
                </a:effectLst>
              </a:rPr>
              <a:t>ANTI – CRIME</a:t>
            </a:r>
          </a:p>
          <a:p>
            <a:pPr marL="0" indent="0" algn="ctr" eaLnBrk="1" fontAlgn="auto" hangingPunct="1">
              <a:spcAft>
                <a:spcPts val="0"/>
              </a:spcAft>
              <a:buClr>
                <a:schemeClr val="tx1">
                  <a:shade val="95000"/>
                </a:schemeClr>
              </a:buClr>
              <a:buFontTx/>
              <a:buNone/>
              <a:defRPr/>
            </a:pPr>
            <a:endParaRPr lang="en-US" sz="4000" i="1" dirty="0"/>
          </a:p>
        </p:txBody>
      </p:sp>
      <p:graphicFrame>
        <p:nvGraphicFramePr>
          <p:cNvPr id="129030" name="Object 6"/>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29267" name="Picture" r:id="rId3" imgW="2686812" imgH="2458212" progId="Word.Picture.8">
                  <p:embed/>
                </p:oleObj>
              </mc:Choice>
              <mc:Fallback>
                <p:oleObj name="Picture" r:id="rId3" imgW="2686812" imgH="2458212"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9033"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65249" name="Picture 1" descr="H:\IMG_1348.JPG"/>
          <p:cNvPicPr>
            <a:picLocks noGrp="1" noChangeAspect="1" noChangeArrowheads="1"/>
          </p:cNvPicPr>
          <p:nvPr>
            <p:ph idx="1"/>
          </p:nvPr>
        </p:nvPicPr>
        <p:blipFill>
          <a:blip r:embed="rId2" cstate="screen"/>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64225" name="Picture 1" descr="H:\IMG_1351.JPG"/>
          <p:cNvPicPr>
            <a:picLocks noGrp="1" noChangeAspect="1" noChangeArrowheads="1"/>
          </p:cNvPicPr>
          <p:nvPr>
            <p:ph idx="1"/>
          </p:nvPr>
        </p:nvPicPr>
        <p:blipFill>
          <a:blip r:embed="rId2" cstate="screen"/>
          <a:srcRect/>
          <a:stretch>
            <a:fillRect/>
          </a:stretch>
        </p:blipFill>
        <p:spPr bwMode="auto">
          <a:xfrm>
            <a:off x="0" y="0"/>
            <a:ext cx="9144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phase iii.jpg"/>
          <p:cNvPicPr>
            <a:picLocks noGrp="1" noChangeAspect="1"/>
          </p:cNvPicPr>
          <p:nvPr>
            <p:ph idx="1"/>
          </p:nvPr>
        </p:nvPicPr>
        <p:blipFill>
          <a:blip r:embed="rId2" cstate="print"/>
          <a:stretch>
            <a:fillRect/>
          </a:stretch>
        </p:blipFill>
        <p:spPr>
          <a:xfrm>
            <a:off x="1" y="0"/>
            <a:ext cx="9143999" cy="7488034"/>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1" name="Content Placeholder 10"/>
          <p:cNvSpPr>
            <a:spLocks noGrp="1"/>
          </p:cNvSpPr>
          <p:nvPr>
            <p:ph idx="1"/>
          </p:nvPr>
        </p:nvSpPr>
        <p:spPr>
          <a:xfrm>
            <a:off x="457200" y="1447800"/>
            <a:ext cx="8229600" cy="4860925"/>
          </a:xfrm>
        </p:spPr>
        <p:txBody>
          <a:bodyPr>
            <a:normAutofit lnSpcReduction="10000"/>
          </a:bodyPr>
          <a:lstStyle/>
          <a:p>
            <a:pPr marL="548640" indent="-411480" algn="ctr" eaLnBrk="1" fontAlgn="auto" hangingPunct="1">
              <a:spcAft>
                <a:spcPts val="0"/>
              </a:spcAft>
              <a:buClr>
                <a:schemeClr val="tx1">
                  <a:shade val="95000"/>
                </a:schemeClr>
              </a:buClr>
              <a:buFont typeface="Wingdings 2"/>
              <a:buNone/>
              <a:defRPr/>
            </a:pPr>
            <a:r>
              <a:rPr lang="en-US" sz="4400" b="1" dirty="0" smtClean="0"/>
              <a:t>CFMH – Full Certification</a:t>
            </a:r>
          </a:p>
          <a:p>
            <a:pPr marL="548640" indent="-411480" algn="ctr" eaLnBrk="1" fontAlgn="auto" hangingPunct="1">
              <a:spcAft>
                <a:spcPts val="0"/>
              </a:spcAft>
              <a:buClr>
                <a:schemeClr val="tx1">
                  <a:shade val="95000"/>
                </a:schemeClr>
              </a:buClr>
              <a:buFont typeface="Wingdings 2"/>
              <a:buNone/>
              <a:defRPr/>
            </a:pPr>
            <a:endParaRPr lang="en-US" sz="1400" b="1" dirty="0" smtClean="0">
              <a:solidFill>
                <a:srgbClr val="FF0000"/>
              </a:solidFill>
            </a:endParaRPr>
          </a:p>
          <a:p>
            <a:pPr marL="548640" indent="-411480" eaLnBrk="1" fontAlgn="auto" hangingPunct="1">
              <a:spcAft>
                <a:spcPts val="0"/>
              </a:spcAft>
              <a:buClr>
                <a:schemeClr val="tx1">
                  <a:shade val="95000"/>
                </a:schemeClr>
              </a:buClr>
              <a:buFont typeface="Wingdings 2"/>
              <a:buNone/>
              <a:defRPr/>
            </a:pPr>
            <a:r>
              <a:rPr lang="en-US" sz="3200" b="1" dirty="0" smtClean="0"/>
              <a:t>	Phase One is the only mandatory phase of the CFMH program.  However, if all three phases are completed, the property becomes fully certified.  The property owner receives a CFMH sign which can be posted on their building and the CFMH logo can be used in all advertising and correspondence.</a:t>
            </a:r>
            <a:endParaRPr lang="en-US" sz="3200" dirty="0" smtClean="0"/>
          </a:p>
          <a:p>
            <a:pPr marL="548640" indent="-411480" eaLnBrk="1" fontAlgn="auto" hangingPunct="1">
              <a:spcAft>
                <a:spcPts val="0"/>
              </a:spcAft>
              <a:buClr>
                <a:schemeClr val="tx1">
                  <a:shade val="95000"/>
                </a:schemeClr>
              </a:buClr>
              <a:buFont typeface="Wingdings 2"/>
              <a:buNone/>
              <a:defRPr/>
            </a:pPr>
            <a:endParaRPr lang="en-US" dirty="0"/>
          </a:p>
        </p:txBody>
      </p:sp>
      <p:graphicFrame>
        <p:nvGraphicFramePr>
          <p:cNvPr id="35847"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36084"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5850"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7110066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4341" y="0"/>
            <a:ext cx="9168341" cy="6858000"/>
          </a:xfrm>
        </p:spPr>
      </p:pic>
    </p:spTree>
    <p:extLst>
      <p:ext uri="{BB962C8B-B14F-4D97-AF65-F5344CB8AC3E}">
        <p14:creationId xmlns:p14="http://schemas.microsoft.com/office/powerpoint/2010/main" val="3444406184"/>
      </p:ext>
    </p:extLst>
  </p:cSld>
  <p:clrMapOvr>
    <a:masterClrMapping/>
  </p:clrMapOvr>
  <p:transition>
    <p:cut thruBlk="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2362200" y="457200"/>
            <a:ext cx="4367212" cy="5822950"/>
          </a:xfrm>
        </p:spPr>
      </p:pic>
    </p:spTree>
    <p:extLst>
      <p:ext uri="{BB962C8B-B14F-4D97-AF65-F5344CB8AC3E}">
        <p14:creationId xmlns:p14="http://schemas.microsoft.com/office/powerpoint/2010/main" val="3933864062"/>
      </p:ext>
    </p:extLst>
  </p:cSld>
  <p:clrMapOvr>
    <a:masterClrMapping/>
  </p:clrMapOvr>
  <p:transition>
    <p:cut thruBlk="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1" name="Content Placeholder 10"/>
          <p:cNvSpPr>
            <a:spLocks noGrp="1"/>
          </p:cNvSpPr>
          <p:nvPr>
            <p:ph idx="1"/>
          </p:nvPr>
        </p:nvSpPr>
        <p:spPr>
          <a:xfrm>
            <a:off x="457200" y="1295400"/>
            <a:ext cx="8229600" cy="5013325"/>
          </a:xfrm>
        </p:spPr>
        <p:txBody>
          <a:bodyPr>
            <a:normAutofit fontScale="92500"/>
          </a:bodyPr>
          <a:lstStyle/>
          <a:p>
            <a:pPr marL="548640" indent="-411480" algn="ctr" eaLnBrk="1" fontAlgn="auto" hangingPunct="1">
              <a:spcAft>
                <a:spcPts val="0"/>
              </a:spcAft>
              <a:buClr>
                <a:schemeClr val="tx1">
                  <a:shade val="95000"/>
                </a:schemeClr>
              </a:buClr>
              <a:buFont typeface="Wingdings 2"/>
              <a:buNone/>
              <a:defRPr/>
            </a:pPr>
            <a:r>
              <a:rPr lang="en-US" sz="4200" b="1" dirty="0" smtClean="0"/>
              <a:t>Becoming Fully Certified - </a:t>
            </a:r>
          </a:p>
          <a:p>
            <a:pPr marL="548640" indent="-411480" algn="ctr" eaLnBrk="1" fontAlgn="auto" hangingPunct="1">
              <a:spcAft>
                <a:spcPts val="0"/>
              </a:spcAft>
              <a:buClr>
                <a:schemeClr val="tx1">
                  <a:shade val="95000"/>
                </a:schemeClr>
              </a:buClr>
              <a:buFont typeface="Wingdings 2"/>
              <a:buNone/>
              <a:defRPr/>
            </a:pPr>
            <a:r>
              <a:rPr lang="en-US" sz="4200" b="1" u="sng" dirty="0" smtClean="0"/>
              <a:t>What are the Benefits</a:t>
            </a:r>
            <a:r>
              <a:rPr lang="en-US" sz="4200" b="1" dirty="0" smtClean="0"/>
              <a:t>?</a:t>
            </a:r>
          </a:p>
          <a:p>
            <a:pPr marL="548640" indent="-411480" algn="ctr" eaLnBrk="1" fontAlgn="auto" hangingPunct="1">
              <a:spcAft>
                <a:spcPts val="0"/>
              </a:spcAft>
              <a:buClr>
                <a:schemeClr val="tx1">
                  <a:shade val="95000"/>
                </a:schemeClr>
              </a:buClr>
              <a:buFont typeface="Wingdings 2"/>
              <a:buNone/>
              <a:defRPr/>
            </a:pPr>
            <a:endParaRPr lang="en-US" sz="2600" b="1" dirty="0" smtClean="0"/>
          </a:p>
          <a:p>
            <a:pPr marL="548640" indent="-411480" eaLnBrk="1" fontAlgn="auto" hangingPunct="1">
              <a:spcAft>
                <a:spcPts val="0"/>
              </a:spcAft>
              <a:buClr>
                <a:schemeClr val="tx1">
                  <a:shade val="95000"/>
                </a:schemeClr>
              </a:buClr>
              <a:buFont typeface="Arial" pitchFamily="34" charset="0"/>
              <a:buChar char="•"/>
              <a:defRPr/>
            </a:pPr>
            <a:r>
              <a:rPr lang="en-US" sz="3600" b="1" dirty="0" smtClean="0"/>
              <a:t>A stable, more satisfied resident base</a:t>
            </a:r>
          </a:p>
          <a:p>
            <a:pPr marL="548640" indent="-411480" eaLnBrk="1" fontAlgn="auto" hangingPunct="1">
              <a:spcAft>
                <a:spcPts val="0"/>
              </a:spcAft>
              <a:buClr>
                <a:schemeClr val="tx1">
                  <a:shade val="95000"/>
                </a:schemeClr>
              </a:buClr>
              <a:buFont typeface="Arial" pitchFamily="34" charset="0"/>
              <a:buChar char="•"/>
              <a:defRPr/>
            </a:pPr>
            <a:r>
              <a:rPr lang="en-US" sz="3600" b="1" dirty="0" smtClean="0"/>
              <a:t>Increased demand for rental units with a reputation for active management</a:t>
            </a:r>
          </a:p>
          <a:p>
            <a:pPr marL="548640" indent="-411480" eaLnBrk="1" fontAlgn="auto" hangingPunct="1">
              <a:spcAft>
                <a:spcPts val="0"/>
              </a:spcAft>
              <a:buClr>
                <a:schemeClr val="tx1">
                  <a:shade val="95000"/>
                </a:schemeClr>
              </a:buClr>
              <a:buFont typeface="Arial" pitchFamily="34" charset="0"/>
              <a:buChar char="•"/>
              <a:defRPr/>
            </a:pPr>
            <a:r>
              <a:rPr lang="en-US" sz="3600" b="1" dirty="0" smtClean="0"/>
              <a:t>Lower maintenance and repair costs</a:t>
            </a:r>
          </a:p>
          <a:p>
            <a:pPr marL="548640" indent="-411480" eaLnBrk="1" fontAlgn="auto" hangingPunct="1">
              <a:spcAft>
                <a:spcPts val="0"/>
              </a:spcAft>
              <a:buClr>
                <a:schemeClr val="tx1">
                  <a:shade val="95000"/>
                </a:schemeClr>
              </a:buClr>
              <a:buFont typeface="Wingdings 2"/>
              <a:buNone/>
              <a:defRPr/>
            </a:pPr>
            <a:endParaRPr lang="en-US" sz="3200" b="1" dirty="0" smtClean="0"/>
          </a:p>
          <a:p>
            <a:pPr marL="548640" indent="-411480" eaLnBrk="1" fontAlgn="auto" hangingPunct="1">
              <a:spcAft>
                <a:spcPts val="0"/>
              </a:spcAft>
              <a:buClr>
                <a:schemeClr val="tx1">
                  <a:shade val="95000"/>
                </a:schemeClr>
              </a:buClr>
              <a:buFont typeface="Wingdings 2"/>
              <a:buNone/>
              <a:defRPr/>
            </a:pPr>
            <a:endParaRPr lang="en-US" dirty="0"/>
          </a:p>
        </p:txBody>
      </p:sp>
      <p:graphicFrame>
        <p:nvGraphicFramePr>
          <p:cNvPr id="36871"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37108"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74"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
        <p:nvSpPr>
          <p:cNvPr id="6" name="Right Arrow 5"/>
          <p:cNvSpPr/>
          <p:nvPr/>
        </p:nvSpPr>
        <p:spPr>
          <a:xfrm>
            <a:off x="7924800" y="5943600"/>
            <a:ext cx="977900" cy="4841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53257" name="Content Placeholder 10"/>
          <p:cNvSpPr>
            <a:spLocks noGrp="1"/>
          </p:cNvSpPr>
          <p:nvPr>
            <p:ph idx="1"/>
          </p:nvPr>
        </p:nvSpPr>
        <p:spPr>
          <a:xfrm>
            <a:off x="457200" y="1219200"/>
            <a:ext cx="8229600" cy="5089525"/>
          </a:xfrm>
        </p:spPr>
        <p:txBody>
          <a:bodyPr/>
          <a:lstStyle/>
          <a:p>
            <a:pPr algn="ctr" eaLnBrk="1" hangingPunct="1">
              <a:buFont typeface="Wingdings 2" pitchFamily="18" charset="2"/>
              <a:buNone/>
            </a:pPr>
            <a:r>
              <a:rPr lang="en-US" sz="3900" b="1" dirty="0" smtClean="0"/>
              <a:t>Becoming Fully Certified - </a:t>
            </a:r>
          </a:p>
          <a:p>
            <a:pPr algn="ctr" eaLnBrk="1" hangingPunct="1">
              <a:buFont typeface="Wingdings 2" pitchFamily="18" charset="2"/>
              <a:buNone/>
            </a:pPr>
            <a:r>
              <a:rPr lang="en-US" sz="3900" b="1" u="sng" dirty="0" smtClean="0"/>
              <a:t>What are the Benefits</a:t>
            </a:r>
            <a:r>
              <a:rPr lang="en-US" sz="3900" b="1" dirty="0" smtClean="0"/>
              <a:t>?</a:t>
            </a:r>
          </a:p>
          <a:p>
            <a:pPr algn="ctr" eaLnBrk="1" hangingPunct="1">
              <a:buFont typeface="Wingdings 2" pitchFamily="18" charset="2"/>
              <a:buNone/>
            </a:pPr>
            <a:endParaRPr lang="en-US" sz="1200" b="1" dirty="0" smtClean="0"/>
          </a:p>
          <a:p>
            <a:pPr eaLnBrk="1" hangingPunct="1">
              <a:buClrTx/>
              <a:buFont typeface="Arial" pitchFamily="34" charset="0"/>
              <a:buChar char="•"/>
            </a:pPr>
            <a:r>
              <a:rPr lang="en-US" sz="3300" b="1" dirty="0" smtClean="0"/>
              <a:t>Improved personal safety for residents and managers</a:t>
            </a:r>
          </a:p>
          <a:p>
            <a:pPr eaLnBrk="1" hangingPunct="1">
              <a:buClrTx/>
              <a:buFont typeface="Arial" pitchFamily="34" charset="0"/>
              <a:buChar char="•"/>
            </a:pPr>
            <a:r>
              <a:rPr lang="en-US" sz="3300" b="1" dirty="0" smtClean="0"/>
              <a:t>Ability to recognize problems before they become critical situations</a:t>
            </a:r>
          </a:p>
          <a:p>
            <a:pPr eaLnBrk="1" hangingPunct="1">
              <a:buClrTx/>
              <a:buFont typeface="Arial" pitchFamily="34" charset="0"/>
              <a:buChar char="•"/>
            </a:pPr>
            <a:r>
              <a:rPr lang="en-US" sz="3300" b="1" dirty="0" smtClean="0"/>
              <a:t>Better qualified renters = less “failure to pay rent”</a:t>
            </a:r>
          </a:p>
          <a:p>
            <a:pPr eaLnBrk="1" hangingPunct="1"/>
            <a:endParaRPr lang="en-US" sz="3200" b="1" dirty="0" smtClean="0"/>
          </a:p>
          <a:p>
            <a:pPr eaLnBrk="1" hangingPunct="1">
              <a:buFont typeface="Wingdings 2" pitchFamily="18" charset="2"/>
              <a:buNone/>
            </a:pPr>
            <a:endParaRPr lang="en-US" dirty="0" smtClean="0"/>
          </a:p>
        </p:txBody>
      </p:sp>
      <p:graphicFrame>
        <p:nvGraphicFramePr>
          <p:cNvPr id="53255"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53493"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3258"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1219200"/>
          </a:xfrm>
        </p:spPr>
        <p:txBody>
          <a:bodyPr>
            <a:noAutofit/>
          </a:bodyPr>
          <a:lstStyle/>
          <a:p>
            <a:r>
              <a:rPr lang="en-US" sz="5000" u="sng" dirty="0" smtClean="0">
                <a:solidFill>
                  <a:schemeClr val="tx1"/>
                </a:solidFill>
                <a:latin typeface="+mn-lt"/>
              </a:rPr>
              <a:t>Fully-Certified Properties</a:t>
            </a:r>
            <a:endParaRPr lang="en-US" sz="5000" u="sng" dirty="0">
              <a:solidFill>
                <a:schemeClr val="tx1"/>
              </a:solidFill>
              <a:latin typeface="+mn-lt"/>
            </a:endParaRPr>
          </a:p>
        </p:txBody>
      </p:sp>
      <p:sp>
        <p:nvSpPr>
          <p:cNvPr id="3" name="Content Placeholder 2"/>
          <p:cNvSpPr>
            <a:spLocks noGrp="1"/>
          </p:cNvSpPr>
          <p:nvPr>
            <p:ph sz="half" idx="1"/>
          </p:nvPr>
        </p:nvSpPr>
        <p:spPr>
          <a:xfrm>
            <a:off x="463236" y="2015905"/>
            <a:ext cx="4038600" cy="4495800"/>
          </a:xfrm>
        </p:spPr>
        <p:txBody>
          <a:bodyPr/>
          <a:lstStyle/>
          <a:p>
            <a:pPr>
              <a:lnSpc>
                <a:spcPct val="150000"/>
              </a:lnSpc>
              <a:buClrTx/>
              <a:buFont typeface="Arial" pitchFamily="34" charset="0"/>
              <a:buChar char="•"/>
            </a:pPr>
            <a:r>
              <a:rPr lang="en-US" sz="2500" b="1" dirty="0" smtClean="0"/>
              <a:t>14 N. Church Street</a:t>
            </a:r>
          </a:p>
          <a:p>
            <a:pPr>
              <a:lnSpc>
                <a:spcPct val="150000"/>
              </a:lnSpc>
              <a:buClrTx/>
              <a:buFont typeface="Arial" pitchFamily="34" charset="0"/>
              <a:buChar char="•"/>
            </a:pPr>
            <a:r>
              <a:rPr lang="en-US" sz="2500" b="1" dirty="0" smtClean="0"/>
              <a:t>902-948 College Blvd.</a:t>
            </a:r>
            <a:endParaRPr lang="en-US" sz="3200" b="1" dirty="0" smtClean="0"/>
          </a:p>
          <a:p>
            <a:pPr>
              <a:lnSpc>
                <a:spcPct val="150000"/>
              </a:lnSpc>
              <a:buClrTx/>
              <a:buFont typeface="Arial" pitchFamily="34" charset="0"/>
              <a:buChar char="•"/>
            </a:pPr>
            <a:r>
              <a:rPr lang="en-US" sz="2500" b="1" dirty="0" smtClean="0"/>
              <a:t>709 Georgian Court</a:t>
            </a:r>
          </a:p>
          <a:p>
            <a:pPr>
              <a:buClrTx/>
              <a:buFont typeface="Arial" pitchFamily="34" charset="0"/>
              <a:buChar char="•"/>
            </a:pPr>
            <a:r>
              <a:rPr lang="en-US" sz="2500" b="1" dirty="0" smtClean="0"/>
              <a:t>610, 620, 622, 630 N. Lincoln Avenue</a:t>
            </a:r>
          </a:p>
          <a:p>
            <a:pPr>
              <a:lnSpc>
                <a:spcPct val="150000"/>
              </a:lnSpc>
              <a:buClrTx/>
              <a:buFont typeface="Arial" pitchFamily="34" charset="0"/>
              <a:buChar char="•"/>
            </a:pPr>
            <a:r>
              <a:rPr lang="en-US" sz="2500" b="1" dirty="0" smtClean="0"/>
              <a:t>5 S. Lincoln Avenue</a:t>
            </a:r>
          </a:p>
          <a:p>
            <a:pPr>
              <a:lnSpc>
                <a:spcPct val="150000"/>
              </a:lnSpc>
              <a:buClrTx/>
              <a:buFont typeface="Arial" pitchFamily="34" charset="0"/>
              <a:buChar char="•"/>
            </a:pPr>
            <a:r>
              <a:rPr lang="en-US" sz="2500" b="1" dirty="0" smtClean="0"/>
              <a:t>484 E. Lorraine</a:t>
            </a:r>
          </a:p>
          <a:p>
            <a:pPr>
              <a:buFont typeface="Arial" pitchFamily="34" charset="0"/>
              <a:buChar char="•"/>
            </a:pPr>
            <a:endParaRPr lang="en-US" dirty="0"/>
          </a:p>
        </p:txBody>
      </p:sp>
      <p:sp>
        <p:nvSpPr>
          <p:cNvPr id="4" name="Content Placeholder 3"/>
          <p:cNvSpPr>
            <a:spLocks noGrp="1"/>
          </p:cNvSpPr>
          <p:nvPr>
            <p:ph sz="half" idx="2"/>
          </p:nvPr>
        </p:nvSpPr>
        <p:spPr>
          <a:xfrm>
            <a:off x="4662535" y="1981200"/>
            <a:ext cx="4038600" cy="4724400"/>
          </a:xfrm>
        </p:spPr>
        <p:txBody>
          <a:bodyPr/>
          <a:lstStyle/>
          <a:p>
            <a:pPr>
              <a:lnSpc>
                <a:spcPct val="150000"/>
              </a:lnSpc>
              <a:buClrTx/>
              <a:buFont typeface="Arial" pitchFamily="34" charset="0"/>
              <a:buChar char="•"/>
            </a:pPr>
            <a:r>
              <a:rPr lang="en-US" sz="2500" b="1" dirty="0" smtClean="0"/>
              <a:t>505 N. Macie Court</a:t>
            </a:r>
          </a:p>
          <a:p>
            <a:pPr>
              <a:lnSpc>
                <a:spcPct val="150000"/>
              </a:lnSpc>
              <a:buClrTx/>
              <a:buFont typeface="Arial" pitchFamily="34" charset="0"/>
              <a:buChar char="•"/>
            </a:pPr>
            <a:r>
              <a:rPr lang="en-US" sz="2500" b="1" dirty="0" smtClean="0"/>
              <a:t>35 Michael Lane</a:t>
            </a:r>
          </a:p>
          <a:p>
            <a:pPr>
              <a:lnSpc>
                <a:spcPct val="150000"/>
              </a:lnSpc>
              <a:buClrTx/>
              <a:buFont typeface="Arial" pitchFamily="34" charset="0"/>
              <a:buChar char="•"/>
            </a:pPr>
            <a:r>
              <a:rPr lang="en-US" sz="2500" b="1" dirty="0" smtClean="0"/>
              <a:t>163 Michael Lane</a:t>
            </a:r>
          </a:p>
          <a:p>
            <a:pPr>
              <a:lnSpc>
                <a:spcPct val="150000"/>
              </a:lnSpc>
              <a:buClrTx/>
              <a:buFont typeface="Arial" pitchFamily="34" charset="0"/>
              <a:buChar char="•"/>
            </a:pPr>
            <a:r>
              <a:rPr lang="en-US" sz="2500" b="1" dirty="0" smtClean="0"/>
              <a:t>550-580 N. Mill Road</a:t>
            </a:r>
          </a:p>
          <a:p>
            <a:pPr>
              <a:lnSpc>
                <a:spcPct val="150000"/>
              </a:lnSpc>
              <a:buClrTx/>
              <a:buFont typeface="Arial" pitchFamily="34" charset="0"/>
              <a:buChar char="•"/>
            </a:pPr>
            <a:r>
              <a:rPr lang="en-US" sz="2500" b="1" dirty="0" smtClean="0"/>
              <a:t>900 N. Rohlwing Rd.</a:t>
            </a:r>
          </a:p>
          <a:p>
            <a:pPr marL="136525" indent="0">
              <a:buClrTx/>
              <a:buNone/>
            </a:pPr>
            <a:endParaRPr lang="en-US" sz="2400" b="1" dirty="0" smtClean="0"/>
          </a:p>
        </p:txBody>
      </p:sp>
      <p:graphicFrame>
        <p:nvGraphicFramePr>
          <p:cNvPr id="555009" name="Object 1"/>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55274" name="Picture" r:id="rId3" imgW="2686812" imgH="2458212" progId="Word.Picture.8">
                  <p:embed/>
                </p:oleObj>
              </mc:Choice>
              <mc:Fallback>
                <p:oleObj name="Picture" r:id="rId3" imgW="2686812" imgH="2458212"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extLst>
      <p:ext uri="{BB962C8B-B14F-4D97-AF65-F5344CB8AC3E}">
        <p14:creationId xmlns:p14="http://schemas.microsoft.com/office/powerpoint/2010/main" val="1976729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8610" name="Text Box 2"/>
          <p:cNvSpPr txBox="1">
            <a:spLocks noChangeArrowheads="1"/>
          </p:cNvSpPr>
          <p:nvPr/>
        </p:nvSpPr>
        <p:spPr bwMode="auto">
          <a:xfrm>
            <a:off x="0" y="152400"/>
            <a:ext cx="9144000" cy="2169825"/>
          </a:xfrm>
          <a:prstGeom prst="rect">
            <a:avLst/>
          </a:prstGeom>
          <a:noFill/>
          <a:ln w="9525">
            <a:noFill/>
            <a:miter lim="800000"/>
            <a:headEnd/>
            <a:tailEnd/>
          </a:ln>
          <a:effectLst/>
        </p:spPr>
        <p:txBody>
          <a:bodyPr wrap="square">
            <a:spAutoFit/>
          </a:bodyPr>
          <a:lstStyle/>
          <a:p>
            <a:pPr algn="ctr" eaLnBrk="0" fontAlgn="auto" hangingPunct="0">
              <a:spcBef>
                <a:spcPct val="50000"/>
              </a:spcBef>
              <a:spcAft>
                <a:spcPts val="0"/>
              </a:spcAft>
              <a:defRPr/>
            </a:pPr>
            <a:r>
              <a:rPr kumimoji="1" lang="en-US" sz="5400" b="1" dirty="0">
                <a:latin typeface="Times New Roman" pitchFamily="18" charset="0"/>
                <a:cs typeface="+mn-cs"/>
              </a:rPr>
              <a:t>PROGRAM</a:t>
            </a:r>
            <a:r>
              <a:rPr kumimoji="1" lang="en-US" sz="5400" b="1" dirty="0">
                <a:effectLst>
                  <a:outerShdw blurRad="38100" dist="38100" dir="2700000" algn="tl">
                    <a:srgbClr val="000000"/>
                  </a:outerShdw>
                </a:effectLst>
                <a:latin typeface="Times New Roman" pitchFamily="18" charset="0"/>
                <a:cs typeface="+mn-cs"/>
              </a:rPr>
              <a:t> </a:t>
            </a:r>
            <a:r>
              <a:rPr kumimoji="1" lang="en-US" sz="5400" b="1" dirty="0">
                <a:latin typeface="Times New Roman" pitchFamily="18" charset="0"/>
                <a:cs typeface="+mn-cs"/>
              </a:rPr>
              <a:t>GOALS:</a:t>
            </a:r>
          </a:p>
          <a:p>
            <a:pPr algn="ctr" eaLnBrk="0" fontAlgn="auto" hangingPunct="0">
              <a:spcBef>
                <a:spcPct val="50000"/>
              </a:spcBef>
              <a:spcAft>
                <a:spcPts val="0"/>
              </a:spcAft>
              <a:defRPr/>
            </a:pPr>
            <a:endParaRPr kumimoji="1" lang="en-US" sz="5400" b="1" dirty="0">
              <a:latin typeface="Times New Roman" pitchFamily="18" charset="0"/>
              <a:cs typeface="+mn-cs"/>
            </a:endParaRPr>
          </a:p>
        </p:txBody>
      </p:sp>
      <p:sp>
        <p:nvSpPr>
          <p:cNvPr id="150536" name="Text Box 3"/>
          <p:cNvSpPr txBox="1">
            <a:spLocks noChangeArrowheads="1"/>
          </p:cNvSpPr>
          <p:nvPr/>
        </p:nvSpPr>
        <p:spPr bwMode="auto">
          <a:xfrm>
            <a:off x="2057400" y="2057400"/>
            <a:ext cx="7086600" cy="366713"/>
          </a:xfrm>
          <a:prstGeom prst="rect">
            <a:avLst/>
          </a:prstGeom>
          <a:noFill/>
          <a:ln w="9525">
            <a:noFill/>
            <a:miter lim="800000"/>
            <a:headEnd/>
            <a:tailEnd/>
          </a:ln>
        </p:spPr>
        <p:txBody>
          <a:bodyPr>
            <a:spAutoFit/>
          </a:bodyPr>
          <a:lstStyle/>
          <a:p>
            <a:pPr algn="ctr" eaLnBrk="0" hangingPunct="0">
              <a:spcBef>
                <a:spcPct val="50000"/>
              </a:spcBef>
            </a:pPr>
            <a:endParaRPr lang="en-US" b="1" dirty="0">
              <a:latin typeface="Times New Roman" pitchFamily="18" charset="0"/>
            </a:endParaRPr>
          </a:p>
        </p:txBody>
      </p:sp>
      <p:sp>
        <p:nvSpPr>
          <p:cNvPr id="150537" name="Rectangle 4"/>
          <p:cNvSpPr>
            <a:spLocks noChangeArrowheads="1"/>
          </p:cNvSpPr>
          <p:nvPr/>
        </p:nvSpPr>
        <p:spPr bwMode="white">
          <a:xfrm>
            <a:off x="1295400" y="1066800"/>
            <a:ext cx="6705600" cy="1752600"/>
          </a:xfrm>
          <a:prstGeom prst="rect">
            <a:avLst/>
          </a:prstGeom>
          <a:noFill/>
          <a:ln w="9525">
            <a:noFill/>
            <a:miter lim="800000"/>
            <a:headEnd/>
            <a:tailEnd/>
          </a:ln>
        </p:spPr>
        <p:txBody>
          <a:bodyPr/>
          <a:lstStyle/>
          <a:p>
            <a:pPr marL="342900" indent="-342900" algn="ctr">
              <a:spcBef>
                <a:spcPct val="20000"/>
              </a:spcBef>
              <a:buFontTx/>
              <a:buChar char="•"/>
            </a:pPr>
            <a:endParaRPr lang="en-US" sz="3200" dirty="0">
              <a:latin typeface="Book Antiqua" pitchFamily="18" charset="0"/>
            </a:endParaRPr>
          </a:p>
        </p:txBody>
      </p:sp>
      <p:sp>
        <p:nvSpPr>
          <p:cNvPr id="150538" name="Rectangle 5"/>
          <p:cNvSpPr>
            <a:spLocks noChangeArrowheads="1"/>
          </p:cNvSpPr>
          <p:nvPr/>
        </p:nvSpPr>
        <p:spPr bwMode="white">
          <a:xfrm>
            <a:off x="1295400" y="3657600"/>
            <a:ext cx="6934200" cy="1752600"/>
          </a:xfrm>
          <a:prstGeom prst="rect">
            <a:avLst/>
          </a:prstGeom>
          <a:noFill/>
          <a:ln w="9525">
            <a:noFill/>
            <a:miter lim="800000"/>
            <a:headEnd/>
            <a:tailEnd/>
          </a:ln>
        </p:spPr>
        <p:txBody>
          <a:bodyPr/>
          <a:lstStyle/>
          <a:p>
            <a:pPr marL="342900" indent="-342900" algn="ctr">
              <a:spcBef>
                <a:spcPct val="20000"/>
              </a:spcBef>
              <a:buFontTx/>
              <a:buChar char="•"/>
            </a:pPr>
            <a:endParaRPr lang="en-US" sz="3200" dirty="0">
              <a:latin typeface="Book Antiqua" pitchFamily="18" charset="0"/>
            </a:endParaRPr>
          </a:p>
        </p:txBody>
      </p:sp>
      <p:graphicFrame>
        <p:nvGraphicFramePr>
          <p:cNvPr id="150534" name="Object 6"/>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50772" name="Picture" r:id="rId3" imgW="2686812" imgH="2458212" progId="Word.Picture.8">
                  <p:embed/>
                </p:oleObj>
              </mc:Choice>
              <mc:Fallback>
                <p:oleObj name="Picture" r:id="rId3" imgW="2686812" imgH="2458212"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0539"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
        <p:nvSpPr>
          <p:cNvPr id="2" name="TextBox 1"/>
          <p:cNvSpPr txBox="1"/>
          <p:nvPr/>
        </p:nvSpPr>
        <p:spPr>
          <a:xfrm>
            <a:off x="752856" y="1447800"/>
            <a:ext cx="7753350" cy="4647426"/>
          </a:xfrm>
          <a:prstGeom prst="rect">
            <a:avLst/>
          </a:prstGeom>
          <a:noFill/>
        </p:spPr>
        <p:txBody>
          <a:bodyPr wrap="square" rtlCol="0">
            <a:spAutoFit/>
          </a:bodyPr>
          <a:lstStyle/>
          <a:p>
            <a:pPr marL="231775" indent="-231775">
              <a:buFont typeface="Arial" panose="020B0604020202020204" pitchFamily="34" charset="0"/>
              <a:buChar char="•"/>
            </a:pPr>
            <a:r>
              <a:rPr lang="en-US" sz="3200" dirty="0" smtClean="0">
                <a:latin typeface="Book Antiqua" panose="02040602050305030304" pitchFamily="18" charset="0"/>
              </a:rPr>
              <a:t>Reduce crime in rental property</a:t>
            </a:r>
            <a:br>
              <a:rPr lang="en-US" sz="3200" dirty="0" smtClean="0">
                <a:latin typeface="Book Antiqua" panose="02040602050305030304" pitchFamily="18" charset="0"/>
              </a:rPr>
            </a:br>
            <a:endParaRPr lang="en-US" dirty="0" smtClean="0">
              <a:latin typeface="Book Antiqua" panose="02040602050305030304" pitchFamily="18" charset="0"/>
            </a:endParaRPr>
          </a:p>
          <a:p>
            <a:pPr marL="231775" indent="-231775">
              <a:buFont typeface="Arial" panose="020B0604020202020204" pitchFamily="34" charset="0"/>
              <a:buChar char="•"/>
            </a:pPr>
            <a:r>
              <a:rPr lang="en-US" sz="3200" dirty="0" smtClean="0">
                <a:latin typeface="Book Antiqua" panose="02040602050305030304" pitchFamily="18" charset="0"/>
              </a:rPr>
              <a:t>Improve communication and trust</a:t>
            </a:r>
            <a:br>
              <a:rPr lang="en-US" sz="3200" dirty="0" smtClean="0">
                <a:latin typeface="Book Antiqua" panose="02040602050305030304" pitchFamily="18" charset="0"/>
              </a:rPr>
            </a:br>
            <a:endParaRPr lang="en-US" dirty="0" smtClean="0">
              <a:latin typeface="Book Antiqua" panose="02040602050305030304" pitchFamily="18" charset="0"/>
            </a:endParaRPr>
          </a:p>
          <a:p>
            <a:pPr marL="231775" indent="-231775">
              <a:buFont typeface="Arial" panose="020B0604020202020204" pitchFamily="34" charset="0"/>
              <a:buChar char="•"/>
            </a:pPr>
            <a:r>
              <a:rPr lang="en-US" sz="3200" dirty="0" smtClean="0">
                <a:latin typeface="Book Antiqua" panose="02040602050305030304" pitchFamily="18" charset="0"/>
              </a:rPr>
              <a:t>Enhance the “Quality of Life” for the residents of our community</a:t>
            </a:r>
            <a:br>
              <a:rPr lang="en-US" sz="3200" dirty="0" smtClean="0">
                <a:latin typeface="Book Antiqua" panose="02040602050305030304" pitchFamily="18" charset="0"/>
              </a:rPr>
            </a:br>
            <a:endParaRPr lang="en-US" dirty="0" smtClean="0">
              <a:latin typeface="Book Antiqua" panose="02040602050305030304" pitchFamily="18" charset="0"/>
            </a:endParaRPr>
          </a:p>
          <a:p>
            <a:pPr marL="231775" indent="-231775">
              <a:buFont typeface="Arial" panose="020B0604020202020204" pitchFamily="34" charset="0"/>
              <a:buChar char="•"/>
            </a:pPr>
            <a:r>
              <a:rPr lang="en-US" sz="3200" dirty="0" smtClean="0">
                <a:latin typeface="Book Antiqua" panose="02040602050305030304" pitchFamily="18" charset="0"/>
              </a:rPr>
              <a:t>Enhance management skills – </a:t>
            </a:r>
            <a:br>
              <a:rPr lang="en-US" sz="3200" dirty="0" smtClean="0">
                <a:latin typeface="Book Antiqua" panose="02040602050305030304" pitchFamily="18" charset="0"/>
              </a:rPr>
            </a:br>
            <a:r>
              <a:rPr lang="en-US" sz="3200" dirty="0" smtClean="0">
                <a:latin typeface="Book Antiqua" panose="02040602050305030304" pitchFamily="18" charset="0"/>
              </a:rPr>
              <a:t>NOT training to do police work!</a:t>
            </a:r>
            <a:br>
              <a:rPr lang="en-US" sz="3200" dirty="0" smtClean="0">
                <a:latin typeface="Book Antiqua" panose="02040602050305030304" pitchFamily="18" charset="0"/>
              </a:rPr>
            </a:br>
            <a:endParaRPr lang="en-US" dirty="0" smtClean="0">
              <a:latin typeface="Book Antiqua" panose="02040602050305030304" pitchFamily="18" charset="0"/>
            </a:endParaRPr>
          </a:p>
          <a:p>
            <a:pPr marL="231775" indent="-231775">
              <a:buFont typeface="Arial" panose="020B0604020202020204" pitchFamily="34" charset="0"/>
              <a:buChar char="•"/>
            </a:pPr>
            <a:r>
              <a:rPr lang="en-US" sz="3200" dirty="0" smtClean="0">
                <a:latin typeface="Book Antiqua" panose="02040602050305030304" pitchFamily="18" charset="0"/>
              </a:rPr>
              <a:t>Provide support avenues</a:t>
            </a:r>
            <a:endParaRPr lang="en-US" sz="3200" dirty="0">
              <a:latin typeface="Book Antiqua" panose="0204060205030503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full cert.jpg"/>
          <p:cNvPicPr>
            <a:picLocks noGrp="1" noChangeAspect="1"/>
          </p:cNvPicPr>
          <p:nvPr>
            <p:ph idx="1"/>
          </p:nvPr>
        </p:nvPicPr>
        <p:blipFill>
          <a:blip r:embed="rId2" cstate="print"/>
          <a:stretch>
            <a:fillRect/>
          </a:stretch>
        </p:blipFill>
        <p:spPr>
          <a:xfrm>
            <a:off x="0" y="0"/>
            <a:ext cx="9178194"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999" name="Object 7"/>
          <p:cNvGraphicFramePr>
            <a:graphicFrameLocks noChangeAspect="1"/>
          </p:cNvGraphicFramePr>
          <p:nvPr/>
        </p:nvGraphicFramePr>
        <p:xfrm>
          <a:off x="2819400" y="1524000"/>
          <a:ext cx="4114800" cy="3581400"/>
        </p:xfrm>
        <a:graphic>
          <a:graphicData uri="http://schemas.openxmlformats.org/presentationml/2006/ole">
            <mc:AlternateContent xmlns:mc="http://schemas.openxmlformats.org/markup-compatibility/2006">
              <mc:Choice xmlns:v="urn:schemas-microsoft-com:vml" Requires="v">
                <p:oleObj spid="_x0000_s213236" name="Document" r:id="rId3" imgW="2229612" imgH="1962912" progId="Word.Document.8">
                  <p:embed/>
                </p:oleObj>
              </mc:Choice>
              <mc:Fallback>
                <p:oleObj name="Document" r:id="rId3" imgW="2229612" imgH="1962912" progId="Word.Document.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524000"/>
                        <a:ext cx="4114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50627" name="Rectangle 3"/>
          <p:cNvSpPr>
            <a:spLocks noGrp="1" noChangeArrowheads="1"/>
          </p:cNvSpPr>
          <p:nvPr>
            <p:ph type="ctrTitle" idx="4294967295"/>
          </p:nvPr>
        </p:nvSpPr>
        <p:spPr>
          <a:xfrm>
            <a:off x="685800" y="0"/>
            <a:ext cx="8458200" cy="1524000"/>
          </a:xfrm>
        </p:spPr>
        <p:txBody>
          <a:bodyPr/>
          <a:lstStyle/>
          <a:p>
            <a:pPr eaLnBrk="1" fontAlgn="auto" hangingPunct="1">
              <a:spcAft>
                <a:spcPts val="0"/>
              </a:spcAft>
              <a:defRPr/>
            </a:pPr>
            <a:r>
              <a:rPr lang="en-US" sz="4400" dirty="0" smtClean="0">
                <a:solidFill>
                  <a:schemeClr val="tx1"/>
                </a:solidFill>
                <a:effectLst>
                  <a:outerShdw blurRad="38100" dist="38100" dir="2700000" algn="tl">
                    <a:srgbClr val="000000"/>
                  </a:outerShdw>
                </a:effectLst>
              </a:rPr>
              <a:t>The Crime Free </a:t>
            </a:r>
            <a:br>
              <a:rPr lang="en-US" sz="4400" dirty="0" smtClean="0">
                <a:solidFill>
                  <a:schemeClr val="tx1"/>
                </a:solidFill>
                <a:effectLst>
                  <a:outerShdw blurRad="38100" dist="38100" dir="2700000" algn="tl">
                    <a:srgbClr val="000000"/>
                  </a:outerShdw>
                </a:effectLst>
              </a:rPr>
            </a:br>
            <a:r>
              <a:rPr lang="en-US" sz="4400" dirty="0" smtClean="0">
                <a:solidFill>
                  <a:schemeClr val="tx1"/>
                </a:solidFill>
                <a:effectLst>
                  <a:outerShdw blurRad="38100" dist="38100" dir="2700000" algn="tl">
                    <a:srgbClr val="000000"/>
                  </a:outerShdw>
                </a:effectLst>
              </a:rPr>
              <a:t>Multi-Housing Program</a:t>
            </a:r>
          </a:p>
        </p:txBody>
      </p:sp>
      <p:sp>
        <p:nvSpPr>
          <p:cNvPr id="213001" name="Rectangle 4"/>
          <p:cNvSpPr>
            <a:spLocks noGrp="1" noChangeArrowheads="1"/>
          </p:cNvSpPr>
          <p:nvPr>
            <p:ph type="subTitle" idx="4294967295"/>
          </p:nvPr>
        </p:nvSpPr>
        <p:spPr>
          <a:xfrm>
            <a:off x="1600200" y="5105400"/>
            <a:ext cx="6400800" cy="1752600"/>
          </a:xfrm>
        </p:spPr>
        <p:txBody>
          <a:bodyPr/>
          <a:lstStyle/>
          <a:p>
            <a:pPr marL="0" indent="0" algn="ctr" eaLnBrk="1" hangingPunct="1">
              <a:buFontTx/>
              <a:buNone/>
            </a:pPr>
            <a:r>
              <a:rPr lang="en-US" sz="4800" i="1" dirty="0" smtClean="0"/>
              <a:t>Legal Overview</a:t>
            </a:r>
          </a:p>
          <a:p>
            <a:pPr marL="0" indent="0" algn="ctr" eaLnBrk="1" hangingPunct="1">
              <a:buFontTx/>
              <a:buNone/>
            </a:pPr>
            <a:endParaRPr lang="en-US" i="1"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447800"/>
          </a:xfrm>
        </p:spPr>
        <p:txBody>
          <a:bodyPr>
            <a:noAutofit/>
          </a:bodyPr>
          <a:lstStyle/>
          <a:p>
            <a:pPr eaLnBrk="1" fontAlgn="auto" hangingPunct="1">
              <a:spcAft>
                <a:spcPts val="0"/>
              </a:spcAft>
              <a:defRPr/>
            </a:pPr>
            <a:r>
              <a:rPr lang="en-US" sz="6000" dirty="0" smtClean="0">
                <a:solidFill>
                  <a:schemeClr val="tx1"/>
                </a:solidFill>
              </a:rPr>
              <a:t>ILLINOIS STATE LAWS</a:t>
            </a:r>
          </a:p>
        </p:txBody>
      </p:sp>
      <p:sp>
        <p:nvSpPr>
          <p:cNvPr id="545794" name="Rectangle 3"/>
          <p:cNvSpPr>
            <a:spLocks noGrp="1" noChangeArrowheads="1"/>
          </p:cNvSpPr>
          <p:nvPr>
            <p:ph type="body" sz="half" idx="1"/>
          </p:nvPr>
        </p:nvSpPr>
        <p:spPr>
          <a:xfrm>
            <a:off x="0" y="1066800"/>
            <a:ext cx="9144000" cy="5791200"/>
          </a:xfrm>
        </p:spPr>
        <p:txBody>
          <a:bodyPr/>
          <a:lstStyle/>
          <a:p>
            <a:pPr eaLnBrk="1" hangingPunct="1">
              <a:buFont typeface="Wingdings 2" pitchFamily="18" charset="2"/>
              <a:buNone/>
            </a:pPr>
            <a:endParaRPr lang="en-US" sz="4200" dirty="0" smtClean="0"/>
          </a:p>
          <a:p>
            <a:pPr algn="ctr" eaLnBrk="1" hangingPunct="1">
              <a:buFont typeface="Wingdings 2" pitchFamily="18" charset="2"/>
              <a:buNone/>
            </a:pPr>
            <a:endParaRPr lang="en-US" sz="3200" b="1" u="sng" dirty="0" smtClean="0"/>
          </a:p>
          <a:p>
            <a:pPr algn="ctr" eaLnBrk="1" hangingPunct="1">
              <a:buFont typeface="Wingdings 2" pitchFamily="18" charset="2"/>
              <a:buNone/>
            </a:pPr>
            <a:r>
              <a:rPr lang="en-US" sz="6000" b="1" u="sng" dirty="0" smtClean="0"/>
              <a:t>WWW.ILGA.GOV</a:t>
            </a:r>
          </a:p>
          <a:p>
            <a:pPr algn="ctr" eaLnBrk="1" hangingPunct="1">
              <a:buFont typeface="Wingdings 2" pitchFamily="18" charset="2"/>
              <a:buNone/>
            </a:pPr>
            <a:endParaRPr lang="en-US" sz="6000" b="1" u="sng" dirty="0" smtClean="0"/>
          </a:p>
          <a:p>
            <a:pPr algn="ctr" eaLnBrk="1" hangingPunct="1">
              <a:buFont typeface="Wingdings 2" pitchFamily="18" charset="2"/>
              <a:buNone/>
            </a:pPr>
            <a:r>
              <a:rPr lang="en-US" sz="4200" dirty="0" smtClean="0"/>
              <a:t> (For Illinois Compiled Statutes)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143000"/>
          </a:xfrm>
        </p:spPr>
        <p:txBody>
          <a:bodyPr>
            <a:noAutofit/>
          </a:bodyPr>
          <a:lstStyle/>
          <a:p>
            <a:pPr eaLnBrk="1" fontAlgn="auto" hangingPunct="1">
              <a:spcAft>
                <a:spcPts val="0"/>
              </a:spcAft>
              <a:defRPr/>
            </a:pPr>
            <a:r>
              <a:rPr lang="en-US" sz="6000" u="sng" dirty="0" smtClean="0">
                <a:solidFill>
                  <a:schemeClr val="tx1"/>
                </a:solidFill>
              </a:rPr>
              <a:t>Evictions:</a:t>
            </a:r>
          </a:p>
        </p:txBody>
      </p:sp>
      <p:sp>
        <p:nvSpPr>
          <p:cNvPr id="548866" name="Rectangle 3"/>
          <p:cNvSpPr>
            <a:spLocks noGrp="1" noChangeArrowheads="1"/>
          </p:cNvSpPr>
          <p:nvPr>
            <p:ph type="body" sz="half" idx="1"/>
          </p:nvPr>
        </p:nvSpPr>
        <p:spPr>
          <a:xfrm>
            <a:off x="304800" y="1371600"/>
            <a:ext cx="8839200" cy="5486400"/>
          </a:xfrm>
        </p:spPr>
        <p:txBody>
          <a:bodyPr/>
          <a:lstStyle/>
          <a:p>
            <a:pPr eaLnBrk="1" hangingPunct="1">
              <a:buClrTx/>
              <a:buFont typeface="Arial" pitchFamily="34" charset="0"/>
              <a:buChar char="•"/>
            </a:pPr>
            <a:r>
              <a:rPr lang="en-US" sz="3800" dirty="0" smtClean="0"/>
              <a:t>When to consider evicting</a:t>
            </a:r>
          </a:p>
          <a:p>
            <a:pPr eaLnBrk="1" hangingPunct="1">
              <a:buClrTx/>
              <a:buFont typeface="Arial" pitchFamily="34" charset="0"/>
              <a:buChar char="•"/>
            </a:pPr>
            <a:r>
              <a:rPr lang="en-US" sz="3800" dirty="0" smtClean="0"/>
              <a:t>Will you need an attorney</a:t>
            </a:r>
          </a:p>
          <a:p>
            <a:pPr eaLnBrk="1" hangingPunct="1">
              <a:buClrTx/>
              <a:buFont typeface="Arial" pitchFamily="34" charset="0"/>
              <a:buChar char="•"/>
            </a:pPr>
            <a:r>
              <a:rPr lang="en-US" sz="3800" dirty="0" smtClean="0"/>
              <a:t>How much will it cost</a:t>
            </a:r>
          </a:p>
          <a:p>
            <a:pPr eaLnBrk="1" hangingPunct="1">
              <a:buClrTx/>
              <a:buFont typeface="Arial" pitchFamily="34" charset="0"/>
              <a:buChar char="•"/>
            </a:pPr>
            <a:r>
              <a:rPr lang="en-US" sz="3800" dirty="0" smtClean="0"/>
              <a:t>5-, 10-, and 30-day notices</a:t>
            </a:r>
          </a:p>
          <a:p>
            <a:pPr eaLnBrk="1" hangingPunct="1">
              <a:buClrTx/>
              <a:buFont typeface="Arial" pitchFamily="34" charset="0"/>
              <a:buChar char="•"/>
            </a:pPr>
            <a:r>
              <a:rPr lang="en-US" sz="3800" dirty="0" smtClean="0"/>
              <a:t>How to serve the tenant</a:t>
            </a:r>
          </a:p>
          <a:p>
            <a:pPr eaLnBrk="1" hangingPunct="1">
              <a:buClrTx/>
              <a:buFont typeface="Arial" pitchFamily="34" charset="0"/>
              <a:buChar char="•"/>
            </a:pPr>
            <a:r>
              <a:rPr lang="en-US" sz="3800" dirty="0" smtClean="0"/>
              <a:t>What forms are used</a:t>
            </a:r>
          </a:p>
          <a:p>
            <a:pPr eaLnBrk="1" hangingPunct="1">
              <a:buClrTx/>
              <a:buFont typeface="Arial" pitchFamily="34" charset="0"/>
              <a:buChar char="•"/>
            </a:pPr>
            <a:r>
              <a:rPr lang="en-US" sz="3800" dirty="0" smtClean="0"/>
              <a:t>What to bring to court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143000"/>
          </a:xfrm>
        </p:spPr>
        <p:txBody>
          <a:bodyPr>
            <a:noAutofit/>
          </a:bodyPr>
          <a:lstStyle/>
          <a:p>
            <a:pPr eaLnBrk="1" fontAlgn="auto" hangingPunct="1">
              <a:spcAft>
                <a:spcPts val="0"/>
              </a:spcAft>
              <a:defRPr/>
            </a:pPr>
            <a:r>
              <a:rPr lang="en-US" sz="6000" u="sng" dirty="0" smtClean="0">
                <a:solidFill>
                  <a:schemeClr val="tx1"/>
                </a:solidFill>
              </a:rPr>
              <a:t>Evictions</a:t>
            </a:r>
          </a:p>
        </p:txBody>
      </p:sp>
      <p:sp>
        <p:nvSpPr>
          <p:cNvPr id="549890" name="Rectangle 3"/>
          <p:cNvSpPr>
            <a:spLocks noGrp="1" noChangeArrowheads="1"/>
          </p:cNvSpPr>
          <p:nvPr>
            <p:ph type="body" sz="half" idx="1"/>
          </p:nvPr>
        </p:nvSpPr>
        <p:spPr>
          <a:xfrm>
            <a:off x="381000" y="1295400"/>
            <a:ext cx="8763000" cy="5562600"/>
          </a:xfrm>
        </p:spPr>
        <p:txBody>
          <a:bodyPr/>
          <a:lstStyle/>
          <a:p>
            <a:pPr algn="ctr" eaLnBrk="1" hangingPunct="1">
              <a:buFont typeface="Wingdings 2" pitchFamily="18" charset="2"/>
              <a:buNone/>
            </a:pPr>
            <a:r>
              <a:rPr lang="en-US" sz="5400" b="1" dirty="0" smtClean="0"/>
              <a:t>When to consider:</a:t>
            </a:r>
          </a:p>
          <a:p>
            <a:pPr algn="ctr" eaLnBrk="1" hangingPunct="1">
              <a:buFont typeface="Wingdings 2" pitchFamily="18" charset="2"/>
              <a:buNone/>
            </a:pPr>
            <a:endParaRPr lang="en-US" sz="1600" b="1" dirty="0" smtClean="0"/>
          </a:p>
          <a:p>
            <a:pPr eaLnBrk="1" hangingPunct="1">
              <a:buClrTx/>
              <a:buFont typeface="Arial" pitchFamily="34" charset="0"/>
              <a:buChar char="•"/>
            </a:pPr>
            <a:r>
              <a:rPr lang="en-US" sz="3800" dirty="0" smtClean="0"/>
              <a:t>Non-payment of rent</a:t>
            </a:r>
          </a:p>
          <a:p>
            <a:pPr eaLnBrk="1" hangingPunct="1">
              <a:buClrTx/>
              <a:buFont typeface="Arial" pitchFamily="34" charset="0"/>
              <a:buChar char="•"/>
            </a:pPr>
            <a:r>
              <a:rPr lang="en-US" sz="3800" dirty="0" smtClean="0"/>
              <a:t>Non-compliance to lease terms</a:t>
            </a:r>
          </a:p>
          <a:p>
            <a:pPr eaLnBrk="1" hangingPunct="1">
              <a:buClrTx/>
              <a:buFont typeface="Arial" pitchFamily="34" charset="0"/>
              <a:buChar char="•"/>
            </a:pPr>
            <a:r>
              <a:rPr lang="en-US" sz="3800" dirty="0" smtClean="0"/>
              <a:t>Drug use/illegal activity </a:t>
            </a:r>
          </a:p>
          <a:p>
            <a:pPr eaLnBrk="1" hangingPunct="1">
              <a:buClrTx/>
              <a:buNone/>
            </a:pPr>
            <a:r>
              <a:rPr lang="en-US" sz="3800" dirty="0" smtClean="0"/>
              <a:t>	(***</a:t>
            </a:r>
            <a:r>
              <a:rPr lang="en-US" sz="3800" b="1" u="sng" dirty="0" smtClean="0"/>
              <a:t>Lease Addendum</a:t>
            </a:r>
            <a:r>
              <a:rPr lang="en-US" sz="3800" dirty="0" smtClean="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143000"/>
          </a:xfrm>
        </p:spPr>
        <p:txBody>
          <a:bodyPr>
            <a:noAutofit/>
          </a:bodyPr>
          <a:lstStyle/>
          <a:p>
            <a:pPr eaLnBrk="1" fontAlgn="auto" hangingPunct="1">
              <a:spcAft>
                <a:spcPts val="0"/>
              </a:spcAft>
              <a:defRPr/>
            </a:pPr>
            <a:r>
              <a:rPr lang="en-US" sz="6000" u="sng" dirty="0" smtClean="0">
                <a:solidFill>
                  <a:schemeClr val="tx1"/>
                </a:solidFill>
              </a:rPr>
              <a:t>Evictions</a:t>
            </a:r>
          </a:p>
        </p:txBody>
      </p:sp>
      <p:sp>
        <p:nvSpPr>
          <p:cNvPr id="550914" name="Rectangle 3"/>
          <p:cNvSpPr>
            <a:spLocks noGrp="1" noChangeArrowheads="1"/>
          </p:cNvSpPr>
          <p:nvPr>
            <p:ph type="body" sz="half" idx="1"/>
          </p:nvPr>
        </p:nvSpPr>
        <p:spPr>
          <a:xfrm>
            <a:off x="0" y="1219200"/>
            <a:ext cx="9144000" cy="5638800"/>
          </a:xfrm>
        </p:spPr>
        <p:txBody>
          <a:bodyPr/>
          <a:lstStyle/>
          <a:p>
            <a:pPr algn="ctr" eaLnBrk="1" hangingPunct="1">
              <a:buFont typeface="Wingdings 2" pitchFamily="18" charset="2"/>
              <a:buNone/>
            </a:pPr>
            <a:r>
              <a:rPr lang="en-US" sz="5400" b="1" dirty="0" smtClean="0"/>
              <a:t>Do you need an attorney?</a:t>
            </a:r>
          </a:p>
          <a:p>
            <a:pPr algn="ctr" eaLnBrk="1" hangingPunct="1">
              <a:buFont typeface="Wingdings 2" pitchFamily="18" charset="2"/>
              <a:buNone/>
            </a:pPr>
            <a:endParaRPr lang="en-US" sz="1400" b="1" dirty="0" smtClean="0"/>
          </a:p>
          <a:p>
            <a:pPr eaLnBrk="1" hangingPunct="1">
              <a:buClrTx/>
              <a:buFont typeface="Arial" pitchFamily="34" charset="0"/>
              <a:buChar char="•"/>
            </a:pPr>
            <a:r>
              <a:rPr lang="en-US" sz="3800" dirty="0" smtClean="0"/>
              <a:t>Highly recommended due to the required compliance to the statute</a:t>
            </a:r>
          </a:p>
          <a:p>
            <a:pPr eaLnBrk="1" hangingPunct="1">
              <a:buClrTx/>
              <a:buNone/>
            </a:pPr>
            <a:endParaRPr lang="en-US" sz="1400" dirty="0" smtClean="0"/>
          </a:p>
          <a:p>
            <a:pPr eaLnBrk="1" hangingPunct="1">
              <a:buClrTx/>
              <a:buFont typeface="Arial" pitchFamily="34" charset="0"/>
              <a:buChar char="•"/>
            </a:pPr>
            <a:r>
              <a:rPr lang="en-US" sz="3800" dirty="0" smtClean="0"/>
              <a:t>An attorney familiar with </a:t>
            </a:r>
            <a:r>
              <a:rPr lang="en-US" sz="3800" b="1" u="sng" dirty="0" smtClean="0"/>
              <a:t>Forcible Entry and Detainer Act</a:t>
            </a:r>
            <a:r>
              <a:rPr lang="en-US" sz="3800" dirty="0" smtClean="0"/>
              <a:t> can cut down on continuances and save you money!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0" y="0"/>
            <a:ext cx="9144000" cy="1143000"/>
          </a:xfrm>
        </p:spPr>
        <p:txBody>
          <a:bodyPr>
            <a:noAutofit/>
          </a:bodyPr>
          <a:lstStyle/>
          <a:p>
            <a:pPr eaLnBrk="1" fontAlgn="auto" hangingPunct="1">
              <a:spcAft>
                <a:spcPts val="0"/>
              </a:spcAft>
              <a:defRPr/>
            </a:pPr>
            <a:r>
              <a:rPr lang="en-US" sz="6000" u="sng" dirty="0" smtClean="0">
                <a:solidFill>
                  <a:schemeClr val="tx1"/>
                </a:solidFill>
              </a:rPr>
              <a:t>Evictions</a:t>
            </a:r>
          </a:p>
        </p:txBody>
      </p:sp>
      <p:sp>
        <p:nvSpPr>
          <p:cNvPr id="551938" name="Rectangle 3"/>
          <p:cNvSpPr>
            <a:spLocks noGrp="1" noChangeArrowheads="1"/>
          </p:cNvSpPr>
          <p:nvPr>
            <p:ph type="body" sz="half" idx="1"/>
          </p:nvPr>
        </p:nvSpPr>
        <p:spPr>
          <a:xfrm>
            <a:off x="0" y="1524000"/>
            <a:ext cx="9144000" cy="5334000"/>
          </a:xfrm>
        </p:spPr>
        <p:txBody>
          <a:bodyPr/>
          <a:lstStyle/>
          <a:p>
            <a:pPr algn="ctr" eaLnBrk="1" hangingPunct="1">
              <a:buFont typeface="Wingdings 2" pitchFamily="18" charset="2"/>
              <a:buNone/>
            </a:pPr>
            <a:r>
              <a:rPr lang="en-US" sz="5400" b="1" dirty="0" smtClean="0"/>
              <a:t>How much will it cost?</a:t>
            </a:r>
          </a:p>
          <a:p>
            <a:pPr algn="ctr" eaLnBrk="1" hangingPunct="1"/>
            <a:endParaRPr lang="en-US" b="1" dirty="0" smtClean="0"/>
          </a:p>
          <a:p>
            <a:pPr eaLnBrk="1" hangingPunct="1">
              <a:buNone/>
            </a:pPr>
            <a:r>
              <a:rPr lang="en-US" sz="3800" b="1" dirty="0" smtClean="0"/>
              <a:t>	The average cost for a </a:t>
            </a:r>
            <a:br>
              <a:rPr lang="en-US" sz="3800" b="1" dirty="0" smtClean="0"/>
            </a:br>
            <a:r>
              <a:rPr lang="en-US" sz="3800" b="1" dirty="0" smtClean="0"/>
              <a:t>simple eviction in DuPage </a:t>
            </a:r>
            <a:br>
              <a:rPr lang="en-US" sz="3800" b="1" dirty="0" smtClean="0"/>
            </a:br>
            <a:r>
              <a:rPr lang="en-US" sz="3800" b="1" dirty="0" smtClean="0"/>
              <a:t>County is </a:t>
            </a:r>
            <a:r>
              <a:rPr lang="en-US" sz="3800" b="1" u="sng" dirty="0" smtClean="0"/>
              <a:t>$500 - $700</a:t>
            </a:r>
          </a:p>
        </p:txBody>
      </p:sp>
      <p:pic>
        <p:nvPicPr>
          <p:cNvPr id="1132546" name="Picture 2" descr="C:\Documents and Settings\ALieberenz\Local Settings\Temporary Internet Files\Content.IE5\X8F2M2P5\MC900054870[1].wmf"/>
          <p:cNvPicPr>
            <a:picLocks noChangeAspect="1" noChangeArrowheads="1"/>
          </p:cNvPicPr>
          <p:nvPr/>
        </p:nvPicPr>
        <p:blipFill>
          <a:blip r:embed="rId2" cstate="print"/>
          <a:srcRect/>
          <a:stretch>
            <a:fillRect/>
          </a:stretch>
        </p:blipFill>
        <p:spPr bwMode="auto">
          <a:xfrm>
            <a:off x="6324600" y="2971800"/>
            <a:ext cx="2644535" cy="1676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1219200"/>
            <a:ext cx="8226425" cy="4876800"/>
          </a:xfrm>
        </p:spPr>
        <p:txBody>
          <a:bodyPr/>
          <a:lstStyle/>
          <a:p>
            <a:pPr>
              <a:buFont typeface="Wingdings" pitchFamily="2" charset="2"/>
              <a:buNone/>
              <a:defRPr/>
            </a:pPr>
            <a:r>
              <a:rPr lang="en-US" dirty="0" smtClean="0"/>
              <a:t>  </a:t>
            </a:r>
          </a:p>
          <a:p>
            <a:pPr marL="0" indent="0">
              <a:buFont typeface="Wingdings" pitchFamily="2" charset="2"/>
              <a:buNone/>
              <a:defRPr/>
            </a:pPr>
            <a:r>
              <a:rPr lang="en-US" sz="3200" dirty="0" smtClean="0"/>
              <a:t>This type of notice is served when the tenant is behind in the payment of rent.  It provides that if all amounts are not paid within five days, the landlord will terminate the lease. Only full payment should be accepted, any less and the partial payment may void the five-day notice.  </a:t>
            </a:r>
            <a:endParaRPr lang="en-US" sz="3200" dirty="0"/>
          </a:p>
        </p:txBody>
      </p:sp>
      <p:sp>
        <p:nvSpPr>
          <p:cNvPr id="4" name="TextBox 3"/>
          <p:cNvSpPr txBox="1"/>
          <p:nvPr/>
        </p:nvSpPr>
        <p:spPr>
          <a:xfrm>
            <a:off x="923544" y="381000"/>
            <a:ext cx="6858000" cy="1015663"/>
          </a:xfrm>
          <a:prstGeom prst="rect">
            <a:avLst/>
          </a:prstGeom>
          <a:noFill/>
        </p:spPr>
        <p:txBody>
          <a:bodyPr wrap="square" rtlCol="0">
            <a:spAutoFit/>
          </a:bodyPr>
          <a:lstStyle/>
          <a:p>
            <a:pPr algn="ctr"/>
            <a:r>
              <a:rPr lang="en-US" sz="6000" b="1" u="sng" dirty="0" smtClean="0">
                <a:ln w="6350">
                  <a:noFill/>
                </a:ln>
                <a:solidFill>
                  <a:prstClr val="black"/>
                </a:solidFill>
                <a:effectLst>
                  <a:outerShdw blurRad="114300" dist="101600" dir="2700000" algn="tl" rotWithShape="0">
                    <a:srgbClr val="000000">
                      <a:alpha val="40000"/>
                    </a:srgbClr>
                  </a:outerShdw>
                </a:effectLst>
                <a:latin typeface="Lucida Sans"/>
              </a:rPr>
              <a:t>5-Day Notice</a:t>
            </a:r>
            <a:endParaRPr lang="en-US" dirty="0"/>
          </a:p>
        </p:txBody>
      </p:sp>
    </p:spTree>
    <p:extLst>
      <p:ext uri="{BB962C8B-B14F-4D97-AF65-F5344CB8AC3E}">
        <p14:creationId xmlns:p14="http://schemas.microsoft.com/office/powerpoint/2010/main" val="1297405949"/>
      </p:ext>
    </p:extLst>
  </p:cSld>
  <p:clrMapOvr>
    <a:masterClrMapping/>
  </p:clrMapOvr>
  <p:transition>
    <p:cut thruBlk="1"/>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76400"/>
            <a:ext cx="8226425" cy="4876800"/>
          </a:xfrm>
        </p:spPr>
        <p:txBody>
          <a:bodyPr/>
          <a:lstStyle/>
          <a:p>
            <a:pPr marL="0" indent="0">
              <a:buNone/>
              <a:defRPr/>
            </a:pPr>
            <a:r>
              <a:rPr lang="en-US" sz="3200" dirty="0" smtClean="0"/>
              <a:t>This </a:t>
            </a:r>
            <a:r>
              <a:rPr lang="en-US" sz="3200" dirty="0"/>
              <a:t>type of notice is given when there is a default of any of the terms of the lease.  There is no other notice necessary to terminate the lease.  This type of notice can be used in cases where a tenant engaged in behavior which disturbs the peace, damages property or otherwise is prohibited under the terms of the lease such as the Crime Free </a:t>
            </a:r>
            <a:r>
              <a:rPr lang="en-US" sz="3200" dirty="0" smtClean="0"/>
              <a:t>Lease Addendum. </a:t>
            </a:r>
            <a:endParaRPr lang="en-US" sz="3200" dirty="0"/>
          </a:p>
          <a:p>
            <a:pPr marL="0" indent="0">
              <a:buFont typeface="Wingdings" pitchFamily="2" charset="2"/>
              <a:buNone/>
              <a:defRPr/>
            </a:pPr>
            <a:endParaRPr lang="en-US" dirty="0" smtClean="0"/>
          </a:p>
        </p:txBody>
      </p:sp>
      <p:sp>
        <p:nvSpPr>
          <p:cNvPr id="4" name="TextBox 3"/>
          <p:cNvSpPr txBox="1"/>
          <p:nvPr/>
        </p:nvSpPr>
        <p:spPr>
          <a:xfrm>
            <a:off x="923544" y="381000"/>
            <a:ext cx="6858000" cy="1015663"/>
          </a:xfrm>
          <a:prstGeom prst="rect">
            <a:avLst/>
          </a:prstGeom>
          <a:noFill/>
        </p:spPr>
        <p:txBody>
          <a:bodyPr wrap="square" rtlCol="0">
            <a:spAutoFit/>
          </a:bodyPr>
          <a:lstStyle/>
          <a:p>
            <a:pPr algn="ctr"/>
            <a:r>
              <a:rPr lang="en-US" sz="6000" b="1" u="sng" dirty="0" smtClean="0">
                <a:ln w="6350">
                  <a:noFill/>
                </a:ln>
                <a:solidFill>
                  <a:prstClr val="black"/>
                </a:solidFill>
                <a:effectLst>
                  <a:outerShdw blurRad="114300" dist="101600" dir="2700000" algn="tl" rotWithShape="0">
                    <a:srgbClr val="000000">
                      <a:alpha val="40000"/>
                    </a:srgbClr>
                  </a:outerShdw>
                </a:effectLst>
                <a:latin typeface="Lucida Sans"/>
              </a:rPr>
              <a:t>10-Day Notice</a:t>
            </a:r>
            <a:endParaRPr lang="en-US" dirty="0"/>
          </a:p>
        </p:txBody>
      </p:sp>
    </p:spTree>
    <p:extLst>
      <p:ext uri="{BB962C8B-B14F-4D97-AF65-F5344CB8AC3E}">
        <p14:creationId xmlns:p14="http://schemas.microsoft.com/office/powerpoint/2010/main" val="1888316967"/>
      </p:ext>
    </p:extLst>
  </p:cSld>
  <p:clrMapOvr>
    <a:masterClrMapping/>
  </p:clrMapOvr>
  <p:transition>
    <p:cut thruBlk="1"/>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52600"/>
            <a:ext cx="8226425" cy="4419600"/>
          </a:xfrm>
        </p:spPr>
        <p:txBody>
          <a:bodyPr/>
          <a:lstStyle/>
          <a:p>
            <a:pPr marL="0" indent="0">
              <a:buFont typeface="Wingdings" pitchFamily="2" charset="2"/>
              <a:buNone/>
              <a:defRPr/>
            </a:pPr>
            <a:r>
              <a:rPr lang="en-US" sz="3200" dirty="0" smtClean="0"/>
              <a:t>This notice is used to terminate a tenant who is occupying the premises on a month- to-month basis or whose lease term is close to expiration. </a:t>
            </a:r>
            <a:endParaRPr lang="en-US" sz="3200" dirty="0"/>
          </a:p>
        </p:txBody>
      </p:sp>
      <p:sp>
        <p:nvSpPr>
          <p:cNvPr id="3" name="TextBox 2"/>
          <p:cNvSpPr txBox="1"/>
          <p:nvPr/>
        </p:nvSpPr>
        <p:spPr>
          <a:xfrm>
            <a:off x="1066800" y="381000"/>
            <a:ext cx="6553200" cy="1015663"/>
          </a:xfrm>
          <a:prstGeom prst="rect">
            <a:avLst/>
          </a:prstGeom>
          <a:noFill/>
        </p:spPr>
        <p:txBody>
          <a:bodyPr wrap="square" rtlCol="0">
            <a:spAutoFit/>
          </a:bodyPr>
          <a:lstStyle/>
          <a:p>
            <a:pPr lvl="0" algn="ctr"/>
            <a:r>
              <a:rPr lang="en-US" sz="6000" b="1" u="sng" dirty="0" smtClean="0">
                <a:ln w="6350">
                  <a:noFill/>
                </a:ln>
                <a:solidFill>
                  <a:prstClr val="black"/>
                </a:solidFill>
                <a:effectLst>
                  <a:outerShdw blurRad="114300" dist="101600" dir="2700000" algn="tl" rotWithShape="0">
                    <a:srgbClr val="000000">
                      <a:alpha val="40000"/>
                    </a:srgbClr>
                  </a:outerShdw>
                </a:effectLst>
                <a:latin typeface="Lucida Sans"/>
              </a:rPr>
              <a:t>30-Day </a:t>
            </a:r>
            <a:r>
              <a:rPr lang="en-US" sz="6000" b="1" u="sng" dirty="0">
                <a:ln w="6350">
                  <a:noFill/>
                </a:ln>
                <a:solidFill>
                  <a:prstClr val="black"/>
                </a:solidFill>
                <a:effectLst>
                  <a:outerShdw blurRad="114300" dist="101600" dir="2700000" algn="tl" rotWithShape="0">
                    <a:srgbClr val="000000">
                      <a:alpha val="40000"/>
                    </a:srgbClr>
                  </a:outerShdw>
                </a:effectLst>
                <a:latin typeface="Lucida Sans"/>
              </a:rPr>
              <a:t>Notice</a:t>
            </a:r>
            <a:endParaRPr lang="en-US" dirty="0">
              <a:solidFill>
                <a:prstClr val="black"/>
              </a:solidFill>
            </a:endParaRPr>
          </a:p>
        </p:txBody>
      </p:sp>
    </p:spTree>
    <p:extLst>
      <p:ext uri="{BB962C8B-B14F-4D97-AF65-F5344CB8AC3E}">
        <p14:creationId xmlns:p14="http://schemas.microsoft.com/office/powerpoint/2010/main" val="736110524"/>
      </p:ext>
    </p:extLst>
  </p:cSld>
  <p:clrMapOvr>
    <a:masterClrMapping/>
  </p:clrMapOvr>
  <p:transition>
    <p:cut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2"/>
          <p:cNvSpPr>
            <a:spLocks noGrp="1" noChangeArrowheads="1"/>
          </p:cNvSpPr>
          <p:nvPr>
            <p:ph type="ctrTitle" idx="4294967295"/>
          </p:nvPr>
        </p:nvSpPr>
        <p:spPr>
          <a:xfrm>
            <a:off x="0" y="0"/>
            <a:ext cx="9144000" cy="1295400"/>
          </a:xfrm>
        </p:spPr>
        <p:txBody>
          <a:bodyPr>
            <a:noAutofit/>
          </a:bodyPr>
          <a:lstStyle/>
          <a:p>
            <a:pPr eaLnBrk="1" fontAlgn="auto" hangingPunct="1">
              <a:spcAft>
                <a:spcPts val="0"/>
              </a:spcAft>
              <a:defRPr/>
            </a:pPr>
            <a:r>
              <a:rPr lang="en-US" sz="4400" dirty="0">
                <a:solidFill>
                  <a:schemeClr val="tx1"/>
                </a:solidFill>
                <a:effectLst>
                  <a:outerShdw blurRad="38100" dist="38100" dir="2700000" algn="tl">
                    <a:srgbClr val="000000"/>
                  </a:outerShdw>
                </a:effectLst>
              </a:rPr>
              <a:t>The </a:t>
            </a:r>
            <a:r>
              <a:rPr lang="en-US" sz="4400" dirty="0" smtClean="0">
                <a:solidFill>
                  <a:schemeClr val="tx1"/>
                </a:solidFill>
                <a:effectLst>
                  <a:outerShdw blurRad="38100" dist="38100" dir="2700000" algn="tl">
                    <a:srgbClr val="000000"/>
                  </a:outerShdw>
                </a:effectLst>
              </a:rPr>
              <a:t>Addison Crime Free </a:t>
            </a:r>
            <a:r>
              <a:rPr lang="en-US" sz="4400" dirty="0">
                <a:solidFill>
                  <a:schemeClr val="tx1"/>
                </a:solidFill>
                <a:effectLst>
                  <a:outerShdw blurRad="38100" dist="38100" dir="2700000" algn="tl">
                    <a:srgbClr val="000000"/>
                  </a:outerShdw>
                </a:effectLst>
              </a:rPr>
              <a:t/>
            </a:r>
            <a:br>
              <a:rPr lang="en-US" sz="4400" dirty="0">
                <a:solidFill>
                  <a:schemeClr val="tx1"/>
                </a:solidFill>
                <a:effectLst>
                  <a:outerShdw blurRad="38100" dist="38100" dir="2700000" algn="tl">
                    <a:srgbClr val="000000"/>
                  </a:outerShdw>
                </a:effectLst>
              </a:rPr>
            </a:br>
            <a:r>
              <a:rPr lang="en-US" sz="4400" dirty="0">
                <a:solidFill>
                  <a:schemeClr val="tx1"/>
                </a:solidFill>
                <a:effectLst>
                  <a:outerShdw blurRad="38100" dist="38100" dir="2700000" algn="tl">
                    <a:srgbClr val="000000"/>
                  </a:outerShdw>
                </a:effectLst>
              </a:rPr>
              <a:t>Multi-Housing Program</a:t>
            </a:r>
          </a:p>
        </p:txBody>
      </p:sp>
      <p:sp>
        <p:nvSpPr>
          <p:cNvPr id="18434" name="Rectangle 3"/>
          <p:cNvSpPr>
            <a:spLocks noGrp="1" noChangeArrowheads="1"/>
          </p:cNvSpPr>
          <p:nvPr>
            <p:ph type="subTitle" idx="4294967295"/>
          </p:nvPr>
        </p:nvSpPr>
        <p:spPr>
          <a:xfrm>
            <a:off x="0" y="4449763"/>
            <a:ext cx="9144000" cy="1257300"/>
          </a:xfrm>
        </p:spPr>
        <p:txBody>
          <a:bodyPr/>
          <a:lstStyle/>
          <a:p>
            <a:pPr marL="0" indent="0" algn="ctr" eaLnBrk="1" hangingPunct="1">
              <a:lnSpc>
                <a:spcPct val="90000"/>
              </a:lnSpc>
              <a:buFontTx/>
              <a:buNone/>
            </a:pPr>
            <a:r>
              <a:rPr lang="en-US" sz="3400" b="1" i="1" dirty="0" smtClean="0"/>
              <a:t>Keeping Illegal Activity</a:t>
            </a:r>
          </a:p>
          <a:p>
            <a:pPr marL="0" indent="0" algn="ctr" eaLnBrk="1" hangingPunct="1">
              <a:lnSpc>
                <a:spcPct val="90000"/>
              </a:lnSpc>
              <a:buFontTx/>
              <a:buNone/>
            </a:pPr>
            <a:r>
              <a:rPr lang="en-US" sz="3400" b="1" i="1" dirty="0" smtClean="0"/>
              <a:t>Out Of Rental Property</a:t>
            </a:r>
          </a:p>
          <a:p>
            <a:pPr marL="0" indent="0" algn="ctr" eaLnBrk="1" hangingPunct="1">
              <a:lnSpc>
                <a:spcPct val="90000"/>
              </a:lnSpc>
              <a:buFontTx/>
              <a:buNone/>
            </a:pPr>
            <a:endParaRPr lang="en-US" i="1" dirty="0" smtClean="0"/>
          </a:p>
        </p:txBody>
      </p:sp>
      <p:pic>
        <p:nvPicPr>
          <p:cNvPr id="18435" name="Picture 4"/>
          <p:cNvPicPr>
            <a:picLocks noChangeAspect="1" noChangeArrowheads="1"/>
          </p:cNvPicPr>
          <p:nvPr/>
        </p:nvPicPr>
        <p:blipFill>
          <a:blip r:embed="rId3" cstate="screen"/>
          <a:srcRect/>
          <a:stretch>
            <a:fillRect/>
          </a:stretch>
        </p:blipFill>
        <p:spPr bwMode="auto">
          <a:xfrm>
            <a:off x="2819400" y="1371600"/>
            <a:ext cx="3200400" cy="2971800"/>
          </a:xfrm>
          <a:prstGeom prst="rect">
            <a:avLst/>
          </a:prstGeom>
          <a:noFill/>
          <a:ln w="9525">
            <a:noFill/>
            <a:miter lim="800000"/>
            <a:headEnd/>
            <a:tailEnd/>
          </a:ln>
        </p:spPr>
      </p:pic>
      <p:sp>
        <p:nvSpPr>
          <p:cNvPr id="1230853" name="Text Box 5"/>
          <p:cNvSpPr txBox="1">
            <a:spLocks noChangeArrowheads="1"/>
          </p:cNvSpPr>
          <p:nvPr/>
        </p:nvSpPr>
        <p:spPr bwMode="auto">
          <a:xfrm>
            <a:off x="0" y="6019800"/>
            <a:ext cx="9144000" cy="579438"/>
          </a:xfrm>
          <a:prstGeom prst="rect">
            <a:avLst/>
          </a:prstGeom>
          <a:noFill/>
          <a:ln w="12700" cap="sq">
            <a:noFill/>
            <a:miter lim="800000"/>
            <a:headEnd type="none" w="sm" len="sm"/>
            <a:tailEnd type="none" w="sm" len="sm"/>
          </a:ln>
          <a:effectLst/>
        </p:spPr>
        <p:txBody>
          <a:bodyPr>
            <a:spAutoFit/>
          </a:bodyPr>
          <a:lstStyle/>
          <a:p>
            <a:pPr algn="ctr" eaLnBrk="0" fontAlgn="auto" hangingPunct="0">
              <a:spcBef>
                <a:spcPct val="50000"/>
              </a:spcBef>
              <a:spcAft>
                <a:spcPts val="0"/>
              </a:spcAft>
              <a:defRPr/>
            </a:pPr>
            <a:r>
              <a:rPr lang="en-US" sz="3200" b="1" i="1" u="sng" dirty="0">
                <a:effectLst>
                  <a:outerShdw blurRad="38100" dist="38100" dir="2700000" algn="tl">
                    <a:srgbClr val="000000"/>
                  </a:outerShdw>
                </a:effectLst>
                <a:latin typeface="Times New Roman" pitchFamily="18" charset="0"/>
                <a:cs typeface="+mn-cs"/>
              </a:rPr>
              <a:t>Property Managers * Residents * Law Enforcement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9465" name="Content Placeholder 10"/>
          <p:cNvSpPr>
            <a:spLocks noGrp="1"/>
          </p:cNvSpPr>
          <p:nvPr>
            <p:ph idx="1"/>
          </p:nvPr>
        </p:nvSpPr>
        <p:spPr/>
        <p:txBody>
          <a:bodyPr/>
          <a:lstStyle/>
          <a:p>
            <a:pPr algn="ctr" eaLnBrk="1" hangingPunct="1">
              <a:buFont typeface="Wingdings 2" pitchFamily="18" charset="2"/>
              <a:buNone/>
            </a:pPr>
            <a:r>
              <a:rPr lang="en-US" sz="4000" b="1" dirty="0" smtClean="0"/>
              <a:t>How does the Program Work?</a:t>
            </a:r>
          </a:p>
          <a:p>
            <a:pPr algn="ctr" eaLnBrk="1" hangingPunct="1">
              <a:buFont typeface="Wingdings 2" pitchFamily="18" charset="2"/>
              <a:buNone/>
            </a:pPr>
            <a:endParaRPr lang="en-US" sz="2400" dirty="0" smtClean="0"/>
          </a:p>
          <a:p>
            <a:pPr eaLnBrk="1" hangingPunct="1">
              <a:buFont typeface="Wingdings 2" pitchFamily="18" charset="2"/>
              <a:buNone/>
            </a:pPr>
            <a:r>
              <a:rPr lang="en-US" sz="3600" dirty="0" smtClean="0"/>
              <a:t>	The CFMH Program is a unique, three-phase certification program for rental properties of all sizes, including single family rental homes.</a:t>
            </a:r>
          </a:p>
          <a:p>
            <a:pPr eaLnBrk="1" hangingPunct="1">
              <a:buFont typeface="Wingdings 2" pitchFamily="18" charset="2"/>
              <a:buNone/>
            </a:pPr>
            <a:endParaRPr lang="en-US" dirty="0" smtClean="0"/>
          </a:p>
        </p:txBody>
      </p:sp>
      <p:graphicFrame>
        <p:nvGraphicFramePr>
          <p:cNvPr id="19463"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19700"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6"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609600"/>
            <a:ext cx="7543800" cy="1969770"/>
          </a:xfrm>
          <a:prstGeom prst="rect">
            <a:avLst/>
          </a:prstGeom>
          <a:noFill/>
        </p:spPr>
        <p:txBody>
          <a:bodyPr wrap="square" rtlCol="0">
            <a:spAutoFit/>
          </a:bodyPr>
          <a:lstStyle/>
          <a:p>
            <a:pPr algn="ctr"/>
            <a:r>
              <a:rPr lang="en-US" sz="6000" b="1" u="sng" dirty="0" smtClean="0">
                <a:effectLst>
                  <a:outerShdw blurRad="38100" dist="38100" dir="2700000" algn="tl">
                    <a:srgbClr val="000000">
                      <a:alpha val="43137"/>
                    </a:srgbClr>
                  </a:outerShdw>
                </a:effectLst>
                <a:latin typeface="+mj-lt"/>
              </a:rPr>
              <a:t>Evictions</a:t>
            </a:r>
          </a:p>
          <a:p>
            <a:pPr algn="ctr"/>
            <a:endParaRPr lang="en-US" sz="1400" b="1" u="sng" dirty="0" smtClean="0">
              <a:effectLst>
                <a:outerShdw blurRad="38100" dist="38100" dir="2700000" algn="tl">
                  <a:srgbClr val="000000">
                    <a:alpha val="43137"/>
                  </a:srgbClr>
                </a:outerShdw>
              </a:effectLst>
              <a:latin typeface="+mj-lt"/>
            </a:endParaRPr>
          </a:p>
          <a:p>
            <a:pPr algn="ctr"/>
            <a:r>
              <a:rPr lang="en-US" sz="4800" dirty="0" smtClean="0">
                <a:latin typeface="+mn-lt"/>
              </a:rPr>
              <a:t>How to Serve the Tenant:</a:t>
            </a:r>
            <a:endParaRPr lang="en-US" sz="4800" dirty="0">
              <a:latin typeface="+mn-lt"/>
            </a:endParaRPr>
          </a:p>
        </p:txBody>
      </p:sp>
      <p:sp>
        <p:nvSpPr>
          <p:cNvPr id="5" name="TextBox 4"/>
          <p:cNvSpPr txBox="1"/>
          <p:nvPr/>
        </p:nvSpPr>
        <p:spPr>
          <a:xfrm>
            <a:off x="609600" y="2895600"/>
            <a:ext cx="8305800" cy="2800767"/>
          </a:xfrm>
          <a:prstGeom prst="rect">
            <a:avLst/>
          </a:prstGeom>
          <a:noFill/>
        </p:spPr>
        <p:txBody>
          <a:bodyPr wrap="square" rtlCol="0">
            <a:spAutoFit/>
          </a:bodyPr>
          <a:lstStyle/>
          <a:p>
            <a:pPr marL="341313" indent="-341313">
              <a:buFont typeface="Arial" panose="020B0604020202020204" pitchFamily="34" charset="0"/>
              <a:buChar char="•"/>
            </a:pPr>
            <a:r>
              <a:rPr lang="en-US" sz="3800" dirty="0" smtClean="0">
                <a:latin typeface="+mn-lt"/>
              </a:rPr>
              <a:t>Certified mail with return receipt</a:t>
            </a:r>
            <a:br>
              <a:rPr lang="en-US" sz="3800" dirty="0" smtClean="0">
                <a:latin typeface="+mn-lt"/>
              </a:rPr>
            </a:br>
            <a:endParaRPr lang="en-US" sz="1200" dirty="0" smtClean="0">
              <a:latin typeface="+mn-lt"/>
            </a:endParaRPr>
          </a:p>
          <a:p>
            <a:pPr marL="341313" indent="-341313">
              <a:buFont typeface="Arial" panose="020B0604020202020204" pitchFamily="34" charset="0"/>
              <a:buChar char="•"/>
            </a:pPr>
            <a:r>
              <a:rPr lang="en-US" sz="3800" dirty="0" smtClean="0">
                <a:latin typeface="+mn-lt"/>
              </a:rPr>
              <a:t>Give notice to the tenant personally</a:t>
            </a:r>
            <a:br>
              <a:rPr lang="en-US" sz="3800" dirty="0" smtClean="0">
                <a:latin typeface="+mn-lt"/>
              </a:rPr>
            </a:br>
            <a:endParaRPr lang="en-US" sz="1200" dirty="0" smtClean="0">
              <a:latin typeface="+mn-lt"/>
            </a:endParaRPr>
          </a:p>
          <a:p>
            <a:pPr marL="341313" indent="-341313">
              <a:buFont typeface="Arial" panose="020B0604020202020204" pitchFamily="34" charset="0"/>
              <a:buChar char="•"/>
            </a:pPr>
            <a:r>
              <a:rPr lang="en-US" sz="3800" dirty="0" smtClean="0">
                <a:latin typeface="+mn-lt"/>
              </a:rPr>
              <a:t>Give notice to someone over the age of 13 who lives with the tenant</a:t>
            </a:r>
            <a:endParaRPr lang="en-US" sz="3800" dirty="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543800" cy="1969770"/>
          </a:xfrm>
          <a:prstGeom prst="rect">
            <a:avLst/>
          </a:prstGeom>
          <a:noFill/>
        </p:spPr>
        <p:txBody>
          <a:bodyPr wrap="square" rtlCol="0">
            <a:spAutoFit/>
          </a:bodyPr>
          <a:lstStyle/>
          <a:p>
            <a:pPr lvl="0" algn="ctr"/>
            <a:r>
              <a:rPr lang="en-US" sz="6000" b="1" u="sng" dirty="0">
                <a:solidFill>
                  <a:prstClr val="black"/>
                </a:solidFill>
                <a:effectLst>
                  <a:outerShdw blurRad="38100" dist="38100" dir="2700000" algn="tl">
                    <a:srgbClr val="000000">
                      <a:alpha val="43137"/>
                    </a:srgbClr>
                  </a:outerShdw>
                </a:effectLst>
                <a:latin typeface="Lucida Sans"/>
              </a:rPr>
              <a:t>Evictions</a:t>
            </a:r>
          </a:p>
          <a:p>
            <a:pPr lvl="0" algn="ctr"/>
            <a:endParaRPr lang="en-US" sz="1400" b="1" u="sng" dirty="0">
              <a:solidFill>
                <a:prstClr val="black"/>
              </a:solidFill>
              <a:effectLst>
                <a:outerShdw blurRad="38100" dist="38100" dir="2700000" algn="tl">
                  <a:srgbClr val="000000">
                    <a:alpha val="43137"/>
                  </a:srgbClr>
                </a:outerShdw>
              </a:effectLst>
              <a:latin typeface="Lucida Sans"/>
            </a:endParaRPr>
          </a:p>
          <a:p>
            <a:pPr lvl="0" algn="ctr"/>
            <a:r>
              <a:rPr lang="en-US" sz="4800" dirty="0" smtClean="0">
                <a:solidFill>
                  <a:prstClr val="black"/>
                </a:solidFill>
                <a:latin typeface="Book Antiqua"/>
              </a:rPr>
              <a:t>What to bring to court:</a:t>
            </a:r>
            <a:endParaRPr lang="en-US" sz="4800" dirty="0">
              <a:solidFill>
                <a:prstClr val="black"/>
              </a:solidFill>
              <a:latin typeface="Book Antiqua"/>
            </a:endParaRPr>
          </a:p>
        </p:txBody>
      </p:sp>
      <p:sp>
        <p:nvSpPr>
          <p:cNvPr id="3" name="TextBox 2"/>
          <p:cNvSpPr txBox="1"/>
          <p:nvPr/>
        </p:nvSpPr>
        <p:spPr>
          <a:xfrm>
            <a:off x="685800" y="2743200"/>
            <a:ext cx="7543800" cy="390658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smtClean="0">
                <a:latin typeface="Book Antiqua" panose="02040602050305030304" pitchFamily="18" charset="0"/>
              </a:rPr>
              <a:t>Signed lease</a:t>
            </a:r>
          </a:p>
          <a:p>
            <a:pPr marL="285750" indent="-285750">
              <a:lnSpc>
                <a:spcPct val="150000"/>
              </a:lnSpc>
              <a:buFont typeface="Arial" panose="020B0604020202020204" pitchFamily="34" charset="0"/>
              <a:buChar char="•"/>
            </a:pPr>
            <a:r>
              <a:rPr lang="en-US" sz="2800" dirty="0" smtClean="0">
                <a:latin typeface="Book Antiqua" panose="02040602050305030304" pitchFamily="18" charset="0"/>
              </a:rPr>
              <a:t>Signed copy of notice</a:t>
            </a:r>
          </a:p>
          <a:p>
            <a:pPr marL="285750" indent="-285750">
              <a:lnSpc>
                <a:spcPct val="150000"/>
              </a:lnSpc>
              <a:buFont typeface="Arial" panose="020B0604020202020204" pitchFamily="34" charset="0"/>
              <a:buChar char="•"/>
            </a:pPr>
            <a:r>
              <a:rPr lang="en-US" sz="2800" dirty="0" smtClean="0">
                <a:latin typeface="Book Antiqua" panose="02040602050305030304" pitchFamily="18" charset="0"/>
              </a:rPr>
              <a:t>Copy of complaint</a:t>
            </a:r>
          </a:p>
          <a:p>
            <a:pPr marL="285750" indent="-285750">
              <a:lnSpc>
                <a:spcPct val="150000"/>
              </a:lnSpc>
              <a:buFont typeface="Arial" panose="020B0604020202020204" pitchFamily="34" charset="0"/>
              <a:buChar char="•"/>
            </a:pPr>
            <a:r>
              <a:rPr lang="en-US" sz="2800" dirty="0" smtClean="0">
                <a:latin typeface="Book Antiqua" panose="02040602050305030304" pitchFamily="18" charset="0"/>
              </a:rPr>
              <a:t>Copy of proof of proper service</a:t>
            </a:r>
          </a:p>
          <a:p>
            <a:pPr marL="285750" indent="-285750">
              <a:lnSpc>
                <a:spcPct val="150000"/>
              </a:lnSpc>
              <a:buFont typeface="Arial" panose="020B0604020202020204" pitchFamily="34" charset="0"/>
              <a:buChar char="•"/>
            </a:pPr>
            <a:r>
              <a:rPr lang="en-US" sz="2800" dirty="0" smtClean="0">
                <a:latin typeface="Book Antiqua" panose="02040602050305030304" pitchFamily="18" charset="0"/>
              </a:rPr>
              <a:t>Any other documents that support your claim against the tenant</a:t>
            </a:r>
            <a:endParaRPr lang="en-US" sz="2800" dirty="0">
              <a:latin typeface="Book Antiqua" panose="02040602050305030304" pitchFamily="18" charset="0"/>
            </a:endParaRPr>
          </a:p>
        </p:txBody>
      </p:sp>
      <p:pic>
        <p:nvPicPr>
          <p:cNvPr id="1153028" name="Picture 4" descr="C:\Users\ALieberenz\AppData\Local\Microsoft\Windows\Temporary Internet Files\Content.IE5\BI47FES7\MC90005621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503170"/>
            <a:ext cx="183292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22935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sz="half" idx="1"/>
          </p:nvPr>
        </p:nvSpPr>
        <p:spPr>
          <a:xfrm>
            <a:off x="228600" y="2236788"/>
            <a:ext cx="8674100" cy="4419600"/>
          </a:xfrm>
        </p:spPr>
        <p:txBody>
          <a:bodyPr>
            <a:noAutofit/>
          </a:bodyPr>
          <a:lstStyle/>
          <a:p>
            <a:pPr marL="463550" indent="-327025" eaLnBrk="1" fontAlgn="auto" hangingPunct="1">
              <a:spcAft>
                <a:spcPts val="0"/>
              </a:spcAft>
              <a:buClr>
                <a:schemeClr val="tx1">
                  <a:shade val="95000"/>
                </a:schemeClr>
              </a:buClr>
              <a:buFont typeface="+mj-lt"/>
              <a:buAutoNum type="arabicPeriod"/>
              <a:defRPr/>
            </a:pPr>
            <a:r>
              <a:rPr lang="en-US" sz="3300" b="1" i="1" u="sng" dirty="0" smtClean="0"/>
              <a:t>Notice </a:t>
            </a:r>
            <a:r>
              <a:rPr lang="en-US" sz="3300" b="1" i="1" dirty="0" smtClean="0"/>
              <a:t> </a:t>
            </a:r>
            <a:r>
              <a:rPr lang="en-US" sz="3300" i="1" dirty="0" smtClean="0"/>
              <a:t>(</a:t>
            </a:r>
            <a:r>
              <a:rPr lang="en-US" sz="3300" dirty="0" smtClean="0"/>
              <a:t>serve the tenant)</a:t>
            </a:r>
            <a:r>
              <a:rPr lang="en-US" sz="3300" b="1" dirty="0" smtClean="0"/>
              <a:t/>
            </a:r>
            <a:br>
              <a:rPr lang="en-US" sz="3300" b="1" dirty="0" smtClean="0"/>
            </a:br>
            <a:endParaRPr lang="en-US" sz="1200" b="1" i="1" u="sng" dirty="0" smtClean="0"/>
          </a:p>
          <a:p>
            <a:pPr marL="463550" indent="-327025" eaLnBrk="1" fontAlgn="auto" hangingPunct="1">
              <a:spcAft>
                <a:spcPts val="0"/>
              </a:spcAft>
              <a:buClr>
                <a:schemeClr val="tx1">
                  <a:shade val="95000"/>
                </a:schemeClr>
              </a:buClr>
              <a:buFont typeface="+mj-lt"/>
              <a:buAutoNum type="arabicPeriod"/>
              <a:defRPr/>
            </a:pPr>
            <a:r>
              <a:rPr lang="en-US" sz="3300" b="1" i="1" u="sng" dirty="0" smtClean="0"/>
              <a:t>Lawsuit</a:t>
            </a:r>
            <a:r>
              <a:rPr lang="en-US" sz="3300" b="1" dirty="0" smtClean="0"/>
              <a:t> </a:t>
            </a:r>
            <a:r>
              <a:rPr lang="en-US" sz="3300" dirty="0" smtClean="0"/>
              <a:t>(if tenant fails to correct violation)</a:t>
            </a:r>
            <a:r>
              <a:rPr lang="en-US" sz="3300" b="1" dirty="0" smtClean="0"/>
              <a:t/>
            </a:r>
            <a:br>
              <a:rPr lang="en-US" sz="3300" b="1" dirty="0" smtClean="0"/>
            </a:br>
            <a:endParaRPr lang="en-US" sz="1200" b="1" dirty="0" smtClean="0"/>
          </a:p>
          <a:p>
            <a:pPr marL="463550" indent="-327025" eaLnBrk="1" fontAlgn="auto" hangingPunct="1">
              <a:spcAft>
                <a:spcPts val="0"/>
              </a:spcAft>
              <a:buClr>
                <a:schemeClr val="tx1">
                  <a:shade val="95000"/>
                </a:schemeClr>
              </a:buClr>
              <a:buFont typeface="+mj-lt"/>
              <a:buAutoNum type="arabicPeriod"/>
              <a:defRPr/>
            </a:pPr>
            <a:r>
              <a:rPr lang="en-US" sz="3300" b="1" i="1" u="sng" dirty="0" smtClean="0"/>
              <a:t>Court Hearing</a:t>
            </a:r>
            <a:r>
              <a:rPr lang="en-US" sz="3300" b="1" dirty="0" smtClean="0"/>
              <a:t> </a:t>
            </a:r>
            <a:r>
              <a:rPr lang="en-US" sz="3300" dirty="0" smtClean="0"/>
              <a:t>(prove that you have used the correct notice, the lease has been terminated, and you have a right to possession of the property)</a:t>
            </a:r>
          </a:p>
        </p:txBody>
      </p:sp>
      <p:sp>
        <p:nvSpPr>
          <p:cNvPr id="4" name="Right Arrow 3"/>
          <p:cNvSpPr/>
          <p:nvPr/>
        </p:nvSpPr>
        <p:spPr>
          <a:xfrm>
            <a:off x="7924800" y="6172200"/>
            <a:ext cx="977900" cy="4841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TextBox 6"/>
          <p:cNvSpPr txBox="1"/>
          <p:nvPr/>
        </p:nvSpPr>
        <p:spPr>
          <a:xfrm>
            <a:off x="632206" y="1168063"/>
            <a:ext cx="7772400" cy="830997"/>
          </a:xfrm>
          <a:prstGeom prst="rect">
            <a:avLst/>
          </a:prstGeom>
          <a:noFill/>
        </p:spPr>
        <p:txBody>
          <a:bodyPr wrap="square" rtlCol="0">
            <a:spAutoFit/>
          </a:bodyPr>
          <a:lstStyle/>
          <a:p>
            <a:pPr algn="ctr"/>
            <a:r>
              <a:rPr lang="en-US" sz="4800" b="1" dirty="0" smtClean="0">
                <a:latin typeface="+mn-lt"/>
              </a:rPr>
              <a:t>5 Steps of an Eviction:</a:t>
            </a:r>
            <a:endParaRPr lang="en-US" sz="4800" b="1" dirty="0">
              <a:latin typeface="+mn-lt"/>
            </a:endParaRPr>
          </a:p>
        </p:txBody>
      </p:sp>
      <p:sp>
        <p:nvSpPr>
          <p:cNvPr id="8" name="TextBox 7"/>
          <p:cNvSpPr txBox="1"/>
          <p:nvPr/>
        </p:nvSpPr>
        <p:spPr>
          <a:xfrm>
            <a:off x="609600" y="152400"/>
            <a:ext cx="7772400" cy="1015663"/>
          </a:xfrm>
          <a:prstGeom prst="rect">
            <a:avLst/>
          </a:prstGeom>
          <a:noFill/>
        </p:spPr>
        <p:txBody>
          <a:bodyPr wrap="square" rtlCol="0">
            <a:spAutoFit/>
          </a:bodyPr>
          <a:lstStyle/>
          <a:p>
            <a:pPr algn="ctr"/>
            <a:r>
              <a:rPr lang="en-US" sz="6000" b="1" u="sng" dirty="0" smtClean="0">
                <a:effectLst>
                  <a:outerShdw blurRad="38100" dist="38100" dir="2700000" algn="tl">
                    <a:srgbClr val="000000">
                      <a:alpha val="43137"/>
                    </a:srgbClr>
                  </a:outerShdw>
                </a:effectLst>
                <a:latin typeface="+mj-lt"/>
              </a:rPr>
              <a:t>Evictions</a:t>
            </a:r>
            <a:endParaRPr lang="en-US" sz="6000" b="1" u="sng"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type="body" sz="half" idx="1"/>
          </p:nvPr>
        </p:nvSpPr>
        <p:spPr>
          <a:xfrm>
            <a:off x="228600" y="2236788"/>
            <a:ext cx="8674100" cy="4419600"/>
          </a:xfrm>
        </p:spPr>
        <p:txBody>
          <a:bodyPr>
            <a:noAutofit/>
          </a:bodyPr>
          <a:lstStyle/>
          <a:p>
            <a:pPr marL="463550" indent="-327025" eaLnBrk="1" fontAlgn="auto" hangingPunct="1">
              <a:spcAft>
                <a:spcPts val="0"/>
              </a:spcAft>
              <a:buClr>
                <a:schemeClr val="tx1">
                  <a:shade val="95000"/>
                </a:schemeClr>
              </a:buClr>
              <a:buFont typeface="+mj-lt"/>
              <a:buAutoNum type="arabicPeriod" startAt="4"/>
              <a:defRPr/>
            </a:pPr>
            <a:r>
              <a:rPr lang="en-US" sz="3300" b="1" i="1" u="sng" dirty="0" smtClean="0"/>
              <a:t>Order for Possession</a:t>
            </a:r>
            <a:r>
              <a:rPr lang="en-US" sz="3300" dirty="0" smtClean="0"/>
              <a:t> (if judge rules in your favor; will include a “stay” of the judgment, which is an amount of time the tenant has to move out)</a:t>
            </a:r>
            <a:br>
              <a:rPr lang="en-US" sz="3300" dirty="0" smtClean="0"/>
            </a:br>
            <a:endParaRPr lang="en-US" sz="1400" dirty="0" smtClean="0"/>
          </a:p>
          <a:p>
            <a:pPr marL="463550" indent="-327025" eaLnBrk="1" fontAlgn="auto" hangingPunct="1">
              <a:spcAft>
                <a:spcPts val="0"/>
              </a:spcAft>
              <a:buClr>
                <a:schemeClr val="tx1">
                  <a:shade val="95000"/>
                </a:schemeClr>
              </a:buClr>
              <a:buFont typeface="+mj-lt"/>
              <a:buAutoNum type="arabicPeriod" startAt="4"/>
              <a:defRPr/>
            </a:pPr>
            <a:r>
              <a:rPr lang="en-US" sz="3300" b="1" i="1" u="sng" dirty="0" smtClean="0"/>
              <a:t>Eviction</a:t>
            </a:r>
            <a:r>
              <a:rPr lang="en-US" sz="3300" dirty="0" smtClean="0"/>
              <a:t> (if tenant refuses to leave, the Sheriff can physically remove the tenant and possessions)</a:t>
            </a:r>
            <a:endParaRPr lang="en-US" sz="3300" b="1" i="1" u="sng" dirty="0" smtClean="0"/>
          </a:p>
        </p:txBody>
      </p:sp>
      <p:sp>
        <p:nvSpPr>
          <p:cNvPr id="7" name="TextBox 6"/>
          <p:cNvSpPr txBox="1"/>
          <p:nvPr/>
        </p:nvSpPr>
        <p:spPr>
          <a:xfrm>
            <a:off x="632206" y="1168063"/>
            <a:ext cx="7772400" cy="830997"/>
          </a:xfrm>
          <a:prstGeom prst="rect">
            <a:avLst/>
          </a:prstGeom>
          <a:noFill/>
        </p:spPr>
        <p:txBody>
          <a:bodyPr wrap="square" rtlCol="0">
            <a:spAutoFit/>
          </a:bodyPr>
          <a:lstStyle/>
          <a:p>
            <a:pPr algn="ctr"/>
            <a:r>
              <a:rPr lang="en-US" sz="4800" b="1" dirty="0" smtClean="0">
                <a:latin typeface="+mn-lt"/>
              </a:rPr>
              <a:t>5 Steps of an Eviction:</a:t>
            </a:r>
            <a:endParaRPr lang="en-US" sz="4800" b="1" dirty="0">
              <a:latin typeface="+mn-lt"/>
            </a:endParaRPr>
          </a:p>
        </p:txBody>
      </p:sp>
      <p:sp>
        <p:nvSpPr>
          <p:cNvPr id="8" name="TextBox 7"/>
          <p:cNvSpPr txBox="1"/>
          <p:nvPr/>
        </p:nvSpPr>
        <p:spPr>
          <a:xfrm>
            <a:off x="609600" y="152400"/>
            <a:ext cx="7772400" cy="1015663"/>
          </a:xfrm>
          <a:prstGeom prst="rect">
            <a:avLst/>
          </a:prstGeom>
          <a:noFill/>
        </p:spPr>
        <p:txBody>
          <a:bodyPr wrap="square" rtlCol="0">
            <a:spAutoFit/>
          </a:bodyPr>
          <a:lstStyle/>
          <a:p>
            <a:pPr algn="ctr"/>
            <a:r>
              <a:rPr lang="en-US" sz="6000" b="1" u="sng" dirty="0" smtClean="0">
                <a:effectLst>
                  <a:outerShdw blurRad="38100" dist="38100" dir="2700000" algn="tl">
                    <a:srgbClr val="000000">
                      <a:alpha val="43137"/>
                    </a:srgbClr>
                  </a:outerShdw>
                </a:effectLst>
                <a:latin typeface="+mj-lt"/>
              </a:rPr>
              <a:t>Evictions</a:t>
            </a:r>
            <a:endParaRPr lang="en-US" sz="6000" b="1" u="sng"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5368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7906"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48143" name="Picture" r:id="rId3" imgW="2686812" imgH="2458212" progId="Word.Picture.8">
                  <p:embed/>
                </p:oleObj>
              </mc:Choice>
              <mc:Fallback>
                <p:oleObj name="Picture" r:id="rId3" imgW="2686812" imgH="2458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
        <p:nvSpPr>
          <p:cNvPr id="4" name="TextBox 3"/>
          <p:cNvSpPr txBox="1"/>
          <p:nvPr/>
        </p:nvSpPr>
        <p:spPr>
          <a:xfrm>
            <a:off x="1447800" y="76200"/>
            <a:ext cx="5943600" cy="1077218"/>
          </a:xfrm>
          <a:prstGeom prst="rect">
            <a:avLst/>
          </a:prstGeom>
          <a:noFill/>
        </p:spPr>
        <p:txBody>
          <a:bodyPr wrap="square" rtlCol="0">
            <a:spAutoFit/>
          </a:bodyPr>
          <a:lstStyle/>
          <a:p>
            <a:pPr algn="ctr"/>
            <a:r>
              <a:rPr lang="en-US" sz="3200" dirty="0" smtClean="0">
                <a:latin typeface="Book Antiqua" pitchFamily="18" charset="0"/>
              </a:rPr>
              <a:t>Visit our website!</a:t>
            </a:r>
          </a:p>
          <a:p>
            <a:pPr algn="ctr"/>
            <a:r>
              <a:rPr lang="en-US" sz="3200" u="sng" dirty="0" smtClean="0">
                <a:latin typeface="Book Antiqua" pitchFamily="18" charset="0"/>
              </a:rPr>
              <a:t>www.addisonpoliceillinois.org</a:t>
            </a:r>
            <a:endParaRPr lang="en-US" sz="3200" u="sng" dirty="0">
              <a:latin typeface="Book Antiqua" pitchFamily="18" charset="0"/>
            </a:endParaRPr>
          </a:p>
        </p:txBody>
      </p:sp>
      <p:sp>
        <p:nvSpPr>
          <p:cNvPr id="5" name="TextBox 4"/>
          <p:cNvSpPr txBox="1"/>
          <p:nvPr/>
        </p:nvSpPr>
        <p:spPr>
          <a:xfrm>
            <a:off x="571500" y="1295400"/>
            <a:ext cx="8382000" cy="4616648"/>
          </a:xfrm>
          <a:prstGeom prst="rect">
            <a:avLst/>
          </a:prstGeom>
          <a:noFill/>
        </p:spPr>
        <p:txBody>
          <a:bodyPr wrap="square" rtlCol="0">
            <a:spAutoFit/>
          </a:bodyPr>
          <a:lstStyle/>
          <a:p>
            <a:pPr>
              <a:lnSpc>
                <a:spcPct val="150000"/>
              </a:lnSpc>
              <a:buFont typeface="Arial" pitchFamily="34" charset="0"/>
              <a:buChar char="•"/>
            </a:pPr>
            <a:r>
              <a:rPr lang="en-US" sz="2800" dirty="0" smtClean="0">
                <a:latin typeface="Book Antiqua" pitchFamily="18" charset="0"/>
              </a:rPr>
              <a:t>Information on the Crime Free Program</a:t>
            </a:r>
          </a:p>
          <a:p>
            <a:pPr>
              <a:lnSpc>
                <a:spcPct val="150000"/>
              </a:lnSpc>
              <a:buFont typeface="Arial" pitchFamily="34" charset="0"/>
              <a:buChar char="•"/>
            </a:pPr>
            <a:r>
              <a:rPr lang="en-US" sz="2800" dirty="0" smtClean="0">
                <a:latin typeface="Book Antiqua" pitchFamily="18" charset="0"/>
              </a:rPr>
              <a:t>Village Ordinances directly related to this program</a:t>
            </a:r>
          </a:p>
          <a:p>
            <a:pPr>
              <a:lnSpc>
                <a:spcPct val="150000"/>
              </a:lnSpc>
              <a:buFont typeface="Arial" pitchFamily="34" charset="0"/>
              <a:buChar char="•"/>
            </a:pPr>
            <a:r>
              <a:rPr lang="en-US" sz="2800" dirty="0" smtClean="0">
                <a:latin typeface="Book Antiqua" pitchFamily="18" charset="0"/>
              </a:rPr>
              <a:t>Crime Free Lease Addendum</a:t>
            </a:r>
          </a:p>
          <a:p>
            <a:pPr>
              <a:lnSpc>
                <a:spcPct val="150000"/>
              </a:lnSpc>
              <a:buFont typeface="Arial" pitchFamily="34" charset="0"/>
              <a:buChar char="•"/>
            </a:pPr>
            <a:r>
              <a:rPr lang="en-US" sz="2800" dirty="0" smtClean="0">
                <a:latin typeface="Book Antiqua" pitchFamily="18" charset="0"/>
              </a:rPr>
              <a:t>A link to the Daily Bulletins</a:t>
            </a:r>
          </a:p>
          <a:p>
            <a:pPr>
              <a:lnSpc>
                <a:spcPct val="150000"/>
              </a:lnSpc>
              <a:buFont typeface="Arial" pitchFamily="34" charset="0"/>
              <a:buChar char="•"/>
            </a:pPr>
            <a:r>
              <a:rPr lang="en-US" sz="2800" dirty="0" smtClean="0">
                <a:latin typeface="Book Antiqua" pitchFamily="18" charset="0"/>
              </a:rPr>
              <a:t>A link to our Freedom of Information Act request form (FOIA) to request copies of police reports</a:t>
            </a:r>
          </a:p>
          <a:p>
            <a:pPr>
              <a:lnSpc>
                <a:spcPct val="150000"/>
              </a:lnSpc>
              <a:buFont typeface="Arial" pitchFamily="34" charset="0"/>
              <a:buChar char="•"/>
            </a:pPr>
            <a:r>
              <a:rPr lang="en-US" sz="2800" dirty="0" smtClean="0">
                <a:latin typeface="Book Antiqua" pitchFamily="18" charset="0"/>
              </a:rPr>
              <a:t>Officer names / contact information</a:t>
            </a:r>
            <a:endParaRPr lang="en-US" dirty="0">
              <a:latin typeface="Book Antiqua"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1" name="Content Placeholder 10"/>
          <p:cNvSpPr>
            <a:spLocks noGrp="1"/>
          </p:cNvSpPr>
          <p:nvPr>
            <p:ph idx="1"/>
          </p:nvPr>
        </p:nvSpPr>
        <p:spPr>
          <a:xfrm>
            <a:off x="457200" y="1295400"/>
            <a:ext cx="8229600" cy="5013325"/>
          </a:xfrm>
        </p:spPr>
        <p:txBody>
          <a:bodyPr>
            <a:normAutofit/>
          </a:bodyPr>
          <a:lstStyle/>
          <a:p>
            <a:pPr marL="548640" indent="-411480" algn="ctr" eaLnBrk="1" fontAlgn="auto" hangingPunct="1">
              <a:spcAft>
                <a:spcPts val="0"/>
              </a:spcAft>
              <a:buClr>
                <a:schemeClr val="tx1">
                  <a:shade val="95000"/>
                </a:schemeClr>
              </a:buClr>
              <a:buFont typeface="Wingdings 2"/>
              <a:buNone/>
              <a:defRPr/>
            </a:pPr>
            <a:r>
              <a:rPr lang="en-US" sz="4400" b="1" dirty="0" smtClean="0"/>
              <a:t>CFMH – Phase One</a:t>
            </a:r>
          </a:p>
          <a:p>
            <a:pPr marL="548640" indent="-411480" algn="ctr" eaLnBrk="1" fontAlgn="auto" hangingPunct="1">
              <a:spcAft>
                <a:spcPts val="0"/>
              </a:spcAft>
              <a:buClr>
                <a:schemeClr val="tx1">
                  <a:shade val="95000"/>
                </a:schemeClr>
              </a:buClr>
              <a:buFont typeface="Wingdings 2"/>
              <a:buNone/>
              <a:defRPr/>
            </a:pPr>
            <a:endParaRPr lang="en-US" sz="2000" dirty="0" smtClean="0"/>
          </a:p>
          <a:p>
            <a:pPr marL="548640" indent="-411480" eaLnBrk="1" fontAlgn="auto" hangingPunct="1">
              <a:spcAft>
                <a:spcPts val="0"/>
              </a:spcAft>
              <a:buClr>
                <a:schemeClr val="tx1">
                  <a:shade val="95000"/>
                </a:schemeClr>
              </a:buClr>
              <a:buFont typeface="Wingdings 2"/>
              <a:buNone/>
              <a:defRPr/>
            </a:pPr>
            <a:r>
              <a:rPr lang="en-US" sz="3200" dirty="0" smtClean="0"/>
              <a:t>	Phase One of the program is the completion of an eight-hour class taught by certified instructors.  This police-sponsored program is designed to be extremely effective at reducing criminal activity in rental properties.  (Mandated by Ordinance) </a:t>
            </a:r>
          </a:p>
          <a:p>
            <a:pPr marL="548640" indent="-411480" eaLnBrk="1" fontAlgn="auto" hangingPunct="1">
              <a:spcAft>
                <a:spcPts val="0"/>
              </a:spcAft>
              <a:buClr>
                <a:schemeClr val="tx1">
                  <a:shade val="95000"/>
                </a:schemeClr>
              </a:buClr>
              <a:buFont typeface="Wingdings 2"/>
              <a:buNone/>
              <a:defRPr/>
            </a:pPr>
            <a:endParaRPr lang="en-US" dirty="0"/>
          </a:p>
        </p:txBody>
      </p:sp>
      <p:graphicFrame>
        <p:nvGraphicFramePr>
          <p:cNvPr id="20487"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20724"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490"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1" name="Content Placeholder 10"/>
          <p:cNvSpPr>
            <a:spLocks noGrp="1"/>
          </p:cNvSpPr>
          <p:nvPr>
            <p:ph idx="1"/>
          </p:nvPr>
        </p:nvSpPr>
        <p:spPr>
          <a:xfrm>
            <a:off x="457200" y="1371600"/>
            <a:ext cx="8534400" cy="4937125"/>
          </a:xfrm>
        </p:spPr>
        <p:txBody>
          <a:bodyPr>
            <a:normAutofit fontScale="92500"/>
          </a:bodyPr>
          <a:lstStyle/>
          <a:p>
            <a:pPr marL="548640" indent="-411480" algn="ctr" eaLnBrk="1" fontAlgn="auto" hangingPunct="1">
              <a:spcAft>
                <a:spcPts val="0"/>
              </a:spcAft>
              <a:buClr>
                <a:schemeClr val="tx1">
                  <a:shade val="95000"/>
                </a:schemeClr>
              </a:buClr>
              <a:buFont typeface="Wingdings 2"/>
              <a:buNone/>
              <a:defRPr/>
            </a:pPr>
            <a:r>
              <a:rPr lang="en-US" sz="4200" b="1" dirty="0" smtClean="0"/>
              <a:t>What topics are Addressed?</a:t>
            </a:r>
          </a:p>
          <a:p>
            <a:pPr marL="548640" indent="-411480" algn="ctr" eaLnBrk="1" fontAlgn="auto" hangingPunct="1">
              <a:spcAft>
                <a:spcPts val="0"/>
              </a:spcAft>
              <a:buClr>
                <a:schemeClr val="tx1">
                  <a:shade val="95000"/>
                </a:schemeClr>
              </a:buClr>
              <a:buFont typeface="Wingdings 2"/>
              <a:buNone/>
              <a:defRPr/>
            </a:pPr>
            <a:endParaRPr lang="en-US" sz="1900" b="1" dirty="0" smtClean="0"/>
          </a:p>
          <a:p>
            <a:pPr marL="548640" indent="-411480" eaLnBrk="1" fontAlgn="auto" hangingPunct="1">
              <a:spcAft>
                <a:spcPts val="0"/>
              </a:spcAft>
              <a:buClr>
                <a:schemeClr val="tx1">
                  <a:shade val="95000"/>
                </a:schemeClr>
              </a:buClr>
              <a:buFont typeface="Arial" pitchFamily="34" charset="0"/>
              <a:buChar char="•"/>
              <a:defRPr/>
            </a:pPr>
            <a:r>
              <a:rPr lang="en-US" sz="3500" dirty="0" smtClean="0"/>
              <a:t>Understanding Crime Prevention</a:t>
            </a:r>
          </a:p>
          <a:p>
            <a:pPr marL="548640" indent="-411480" eaLnBrk="1" fontAlgn="auto" hangingPunct="1">
              <a:spcAft>
                <a:spcPts val="0"/>
              </a:spcAft>
              <a:buClr>
                <a:schemeClr val="tx1">
                  <a:shade val="95000"/>
                </a:schemeClr>
              </a:buClr>
              <a:buFont typeface="Arial" pitchFamily="34" charset="0"/>
              <a:buChar char="•"/>
              <a:defRPr/>
            </a:pPr>
            <a:r>
              <a:rPr lang="en-US" sz="3500" dirty="0" smtClean="0"/>
              <a:t>The Application Process/</a:t>
            </a:r>
          </a:p>
          <a:p>
            <a:pPr marL="548640" indent="-411480" eaLnBrk="1" fontAlgn="auto" hangingPunct="1">
              <a:spcAft>
                <a:spcPts val="0"/>
              </a:spcAft>
              <a:buClr>
                <a:schemeClr val="tx1">
                  <a:shade val="95000"/>
                </a:schemeClr>
              </a:buClr>
              <a:buNone/>
              <a:defRPr/>
            </a:pPr>
            <a:r>
              <a:rPr lang="en-US" sz="3500" dirty="0" smtClean="0"/>
              <a:t>	Benefits of Screening</a:t>
            </a:r>
          </a:p>
          <a:p>
            <a:pPr marL="548640" indent="-411480" eaLnBrk="1" fontAlgn="auto" hangingPunct="1">
              <a:spcAft>
                <a:spcPts val="0"/>
              </a:spcAft>
              <a:buClr>
                <a:schemeClr val="tx1">
                  <a:shade val="95000"/>
                </a:schemeClr>
              </a:buClr>
              <a:buFont typeface="Arial" pitchFamily="34" charset="0"/>
              <a:buChar char="•"/>
              <a:defRPr/>
            </a:pPr>
            <a:r>
              <a:rPr lang="en-US" sz="3500" dirty="0" smtClean="0"/>
              <a:t>Apartment Communities (Not Complexes)</a:t>
            </a:r>
          </a:p>
          <a:p>
            <a:pPr marL="548640" indent="-411480" eaLnBrk="1" fontAlgn="auto" hangingPunct="1">
              <a:spcAft>
                <a:spcPts val="0"/>
              </a:spcAft>
              <a:buClr>
                <a:schemeClr val="tx1">
                  <a:shade val="95000"/>
                </a:schemeClr>
              </a:buClr>
              <a:buFont typeface="Arial" pitchFamily="34" charset="0"/>
              <a:buChar char="•"/>
              <a:defRPr/>
            </a:pPr>
            <a:r>
              <a:rPr lang="en-US" sz="3500" dirty="0" smtClean="0"/>
              <a:t>Combating Crime</a:t>
            </a:r>
          </a:p>
          <a:p>
            <a:pPr marL="548640" indent="-411480" eaLnBrk="1" fontAlgn="auto" hangingPunct="1">
              <a:spcAft>
                <a:spcPts val="0"/>
              </a:spcAft>
              <a:buClr>
                <a:schemeClr val="tx1">
                  <a:shade val="95000"/>
                </a:schemeClr>
              </a:buClr>
              <a:buFont typeface="Arial" pitchFamily="34" charset="0"/>
              <a:buChar char="•"/>
              <a:defRPr/>
            </a:pPr>
            <a:r>
              <a:rPr lang="en-US" sz="3500" dirty="0" smtClean="0"/>
              <a:t>Dealing with Non-Compliance</a:t>
            </a:r>
          </a:p>
          <a:p>
            <a:pPr marL="548640" indent="-411480" eaLnBrk="1" fontAlgn="auto" hangingPunct="1">
              <a:spcAft>
                <a:spcPts val="0"/>
              </a:spcAft>
              <a:buClr>
                <a:schemeClr val="tx1">
                  <a:shade val="95000"/>
                </a:schemeClr>
              </a:buClr>
              <a:buFont typeface="Wingdings 2"/>
              <a:buNone/>
              <a:defRPr/>
            </a:pPr>
            <a:endParaRPr lang="en-US" sz="3200" dirty="0" smtClean="0"/>
          </a:p>
          <a:p>
            <a:pPr marL="548640" indent="-411480" eaLnBrk="1" fontAlgn="auto" hangingPunct="1">
              <a:spcAft>
                <a:spcPts val="0"/>
              </a:spcAft>
              <a:buClr>
                <a:schemeClr val="tx1">
                  <a:shade val="95000"/>
                </a:schemeClr>
              </a:buClr>
              <a:buFont typeface="Wingdings 2"/>
              <a:buNone/>
              <a:defRPr/>
            </a:pPr>
            <a:endParaRPr lang="en-US" dirty="0"/>
          </a:p>
        </p:txBody>
      </p:sp>
      <p:graphicFrame>
        <p:nvGraphicFramePr>
          <p:cNvPr id="125959"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126196"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5962"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
        <p:nvSpPr>
          <p:cNvPr id="6" name="Right Arrow 5"/>
          <p:cNvSpPr/>
          <p:nvPr/>
        </p:nvSpPr>
        <p:spPr>
          <a:xfrm>
            <a:off x="8077200" y="6096000"/>
            <a:ext cx="977900" cy="48418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26985" name="Content Placeholder 10"/>
          <p:cNvSpPr>
            <a:spLocks noGrp="1"/>
          </p:cNvSpPr>
          <p:nvPr>
            <p:ph idx="1"/>
          </p:nvPr>
        </p:nvSpPr>
        <p:spPr>
          <a:xfrm>
            <a:off x="457200" y="1295400"/>
            <a:ext cx="8229600" cy="5334000"/>
          </a:xfrm>
        </p:spPr>
        <p:txBody>
          <a:bodyPr/>
          <a:lstStyle/>
          <a:p>
            <a:pPr algn="ctr" eaLnBrk="1" hangingPunct="1">
              <a:buFont typeface="Wingdings 2" pitchFamily="18" charset="2"/>
              <a:buNone/>
            </a:pPr>
            <a:r>
              <a:rPr lang="en-US" sz="4000" b="1" dirty="0" smtClean="0"/>
              <a:t>What topics are Addressed?</a:t>
            </a:r>
          </a:p>
          <a:p>
            <a:pPr algn="ctr" eaLnBrk="1" hangingPunct="1">
              <a:buFont typeface="Wingdings 2" pitchFamily="18" charset="2"/>
              <a:buNone/>
            </a:pPr>
            <a:endParaRPr lang="en-US" sz="1800" dirty="0" smtClean="0"/>
          </a:p>
          <a:p>
            <a:pPr eaLnBrk="1" hangingPunct="1">
              <a:buClrTx/>
              <a:buFont typeface="Arial" pitchFamily="34" charset="0"/>
              <a:buChar char="•"/>
            </a:pPr>
            <a:r>
              <a:rPr lang="en-US" sz="3200" dirty="0" smtClean="0"/>
              <a:t>C.P.T.E.D (Crime Prevention Through Environmental Design) Concepts</a:t>
            </a:r>
          </a:p>
          <a:p>
            <a:pPr eaLnBrk="1" hangingPunct="1">
              <a:buClrTx/>
              <a:buFont typeface="Arial" pitchFamily="34" charset="0"/>
              <a:buChar char="•"/>
            </a:pPr>
            <a:r>
              <a:rPr lang="en-US" sz="3200" dirty="0" smtClean="0"/>
              <a:t>Active Property Management</a:t>
            </a:r>
          </a:p>
          <a:p>
            <a:pPr eaLnBrk="1" hangingPunct="1">
              <a:buClrTx/>
              <a:buFont typeface="Arial" pitchFamily="34" charset="0"/>
              <a:buChar char="•"/>
            </a:pPr>
            <a:r>
              <a:rPr lang="en-US" sz="3200" dirty="0" smtClean="0"/>
              <a:t>Crime Free Lease Addendum</a:t>
            </a:r>
          </a:p>
          <a:p>
            <a:pPr eaLnBrk="1" hangingPunct="1">
              <a:buClrTx/>
              <a:buFont typeface="Arial" pitchFamily="34" charset="0"/>
              <a:buChar char="•"/>
            </a:pPr>
            <a:r>
              <a:rPr lang="en-US" sz="3200" dirty="0" smtClean="0"/>
              <a:t>Working together with the Police</a:t>
            </a:r>
          </a:p>
          <a:p>
            <a:pPr eaLnBrk="1" hangingPunct="1">
              <a:buClrTx/>
              <a:buFont typeface="Arial" pitchFamily="34" charset="0"/>
              <a:buChar char="•"/>
            </a:pPr>
            <a:r>
              <a:rPr lang="en-US" sz="3200" dirty="0"/>
              <a:t>Eviction Issues</a:t>
            </a:r>
          </a:p>
          <a:p>
            <a:pPr eaLnBrk="1" hangingPunct="1">
              <a:buClrTx/>
              <a:buFont typeface="Arial" pitchFamily="34" charset="0"/>
              <a:buChar char="•"/>
            </a:pPr>
            <a:r>
              <a:rPr lang="en-US" sz="3200" dirty="0" smtClean="0"/>
              <a:t>Gangs / Illegal Activity</a:t>
            </a:r>
          </a:p>
          <a:p>
            <a:pPr eaLnBrk="1" hangingPunct="1">
              <a:buFont typeface="Wingdings 2" pitchFamily="18" charset="2"/>
              <a:buNone/>
            </a:pPr>
            <a:endParaRPr lang="en-US" sz="3200" dirty="0" smtClean="0"/>
          </a:p>
          <a:p>
            <a:pPr eaLnBrk="1" hangingPunct="1">
              <a:buFont typeface="Wingdings 2" pitchFamily="18" charset="2"/>
              <a:buNone/>
            </a:pPr>
            <a:endParaRPr lang="en-US" dirty="0" smtClean="0"/>
          </a:p>
        </p:txBody>
      </p:sp>
      <p:graphicFrame>
        <p:nvGraphicFramePr>
          <p:cNvPr id="126983"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127221"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6986"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33505" name="Picture 1"/>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166921" name="Content Placeholder 10"/>
          <p:cNvSpPr>
            <a:spLocks noGrp="1"/>
          </p:cNvSpPr>
          <p:nvPr>
            <p:ph idx="1"/>
          </p:nvPr>
        </p:nvSpPr>
        <p:spPr/>
        <p:txBody>
          <a:bodyPr/>
          <a:lstStyle/>
          <a:p>
            <a:pPr algn="ctr" eaLnBrk="1" hangingPunct="1">
              <a:buFont typeface="Wingdings 2" pitchFamily="18" charset="2"/>
              <a:buNone/>
            </a:pPr>
            <a:endParaRPr lang="en-US" sz="3200" b="1" dirty="0" smtClean="0"/>
          </a:p>
          <a:p>
            <a:pPr algn="ctr" eaLnBrk="1" hangingPunct="1">
              <a:buFont typeface="Wingdings 2" pitchFamily="18" charset="2"/>
              <a:buNone/>
            </a:pPr>
            <a:r>
              <a:rPr lang="en-US" sz="6600" b="1" dirty="0" smtClean="0"/>
              <a:t>Ordinances / Requirements</a:t>
            </a:r>
          </a:p>
          <a:p>
            <a:pPr eaLnBrk="1" hangingPunct="1"/>
            <a:endParaRPr lang="en-US" sz="3200" b="1" dirty="0" smtClean="0"/>
          </a:p>
          <a:p>
            <a:pPr eaLnBrk="1" hangingPunct="1">
              <a:buFont typeface="Wingdings 2" pitchFamily="18" charset="2"/>
              <a:buNone/>
            </a:pPr>
            <a:endParaRPr lang="en-US" dirty="0" smtClean="0"/>
          </a:p>
        </p:txBody>
      </p:sp>
      <p:graphicFrame>
        <p:nvGraphicFramePr>
          <p:cNvPr id="166919" name="Object 7"/>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167156" name="Picture" r:id="rId3" imgW="2686812" imgH="2458212" progId="Word.Picture.8">
                  <p:embed/>
                </p:oleObj>
              </mc:Choice>
              <mc:Fallback>
                <p:oleObj name="Picture" r:id="rId3" imgW="2686812" imgH="2458212" progId="Word.Picture.8">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6922"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95400"/>
            <a:ext cx="8001000" cy="3785652"/>
          </a:xfrm>
          <a:prstGeom prst="rect">
            <a:avLst/>
          </a:prstGeom>
          <a:noFill/>
        </p:spPr>
        <p:txBody>
          <a:bodyPr wrap="square" rtlCol="0">
            <a:spAutoFit/>
          </a:bodyPr>
          <a:lstStyle/>
          <a:p>
            <a:r>
              <a:rPr lang="en-US" sz="4800" b="1" dirty="0" smtClean="0">
                <a:latin typeface="+mn-lt"/>
              </a:rPr>
              <a:t>OUR SAFETY NET ….</a:t>
            </a:r>
          </a:p>
          <a:p>
            <a:endParaRPr lang="en-US" sz="4800" b="1" dirty="0" smtClean="0">
              <a:latin typeface="+mn-lt"/>
            </a:endParaRPr>
          </a:p>
          <a:p>
            <a:pPr algn="ctr"/>
            <a:r>
              <a:rPr lang="en-US" sz="4800" b="1" dirty="0" smtClean="0">
                <a:latin typeface="+mn-lt"/>
              </a:rPr>
              <a:t>THE</a:t>
            </a:r>
          </a:p>
          <a:p>
            <a:pPr algn="ctr"/>
            <a:r>
              <a:rPr lang="en-US" sz="4800" b="1" dirty="0" smtClean="0">
                <a:latin typeface="+mn-lt"/>
              </a:rPr>
              <a:t>CRIME FREE</a:t>
            </a:r>
          </a:p>
          <a:p>
            <a:pPr algn="ctr"/>
            <a:r>
              <a:rPr lang="en-US" sz="4800" b="1" dirty="0" smtClean="0">
                <a:latin typeface="+mn-lt"/>
              </a:rPr>
              <a:t>LEASE ADDENDUM</a:t>
            </a:r>
            <a:endParaRPr lang="en-US" sz="4800" b="1" dirty="0">
              <a:latin typeface="+mn-lt"/>
            </a:endParaRPr>
          </a:p>
        </p:txBody>
      </p:sp>
      <p:graphicFrame>
        <p:nvGraphicFramePr>
          <p:cNvPr id="1046530"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046767" name="Picture" r:id="rId3" imgW="2686812" imgH="2458212" progId="Word.Picture.8">
                  <p:embed/>
                </p:oleObj>
              </mc:Choice>
              <mc:Fallback>
                <p:oleObj name="Picture" r:id="rId3" imgW="2686812" imgH="2458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pic>
        <p:nvPicPr>
          <p:cNvPr id="1046531" name="Picture 3" descr="C:\Documents and Settings\ALieberenz\Local Settings\Temporary Internet Files\Content.IE5\HU281PD7\MC900310998[1].wmf"/>
          <p:cNvPicPr>
            <a:picLocks noChangeAspect="1" noChangeArrowheads="1"/>
          </p:cNvPicPr>
          <p:nvPr/>
        </p:nvPicPr>
        <p:blipFill>
          <a:blip r:embed="rId6" cstate="print"/>
          <a:srcRect/>
          <a:stretch>
            <a:fillRect/>
          </a:stretch>
        </p:blipFill>
        <p:spPr bwMode="auto">
          <a:xfrm>
            <a:off x="6705600" y="2057400"/>
            <a:ext cx="1870862" cy="1818742"/>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graphicFrame>
        <p:nvGraphicFramePr>
          <p:cNvPr id="81932" name="Object 12"/>
          <p:cNvGraphicFramePr>
            <a:graphicFrameLocks noChangeAspect="1"/>
          </p:cNvGraphicFramePr>
          <p:nvPr/>
        </p:nvGraphicFramePr>
        <p:xfrm>
          <a:off x="533400" y="304800"/>
          <a:ext cx="1143000" cy="1143000"/>
        </p:xfrm>
        <a:graphic>
          <a:graphicData uri="http://schemas.openxmlformats.org/presentationml/2006/ole">
            <mc:AlternateContent xmlns:mc="http://schemas.openxmlformats.org/markup-compatibility/2006">
              <mc:Choice xmlns:v="urn:schemas-microsoft-com:vml" Requires="v">
                <p:oleObj spid="_x0000_s82406" name="Picture" r:id="rId3" imgW="2686812" imgH="2458212" progId="Word.Picture.8">
                  <p:embed/>
                </p:oleObj>
              </mc:Choice>
              <mc:Fallback>
                <p:oleObj name="Picture" r:id="rId3" imgW="2686812" imgH="2458212" progId="Word.Picture.8">
                  <p:embed/>
                  <p:pic>
                    <p:nvPicPr>
                      <p:cNvPr id="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0480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1936" name="Picture 4" descr="apd"/>
          <p:cNvPicPr>
            <a:picLocks noChangeAspect="1" noChangeArrowheads="1"/>
          </p:cNvPicPr>
          <p:nvPr/>
        </p:nvPicPr>
        <p:blipFill>
          <a:blip r:embed="rId5" cstate="screen"/>
          <a:srcRect/>
          <a:stretch>
            <a:fillRect/>
          </a:stretch>
        </p:blipFill>
        <p:spPr bwMode="auto">
          <a:xfrm>
            <a:off x="7467600" y="228600"/>
            <a:ext cx="1257300" cy="1062038"/>
          </a:xfrm>
          <a:prstGeom prst="rect">
            <a:avLst/>
          </a:prstGeom>
          <a:noFill/>
          <a:ln w="9525">
            <a:noFill/>
            <a:miter lim="800000"/>
            <a:headEnd/>
            <a:tailEnd/>
          </a:ln>
        </p:spPr>
      </p:pic>
      <p:graphicFrame>
        <p:nvGraphicFramePr>
          <p:cNvPr id="81933" name="Object 13"/>
          <p:cNvGraphicFramePr>
            <a:graphicFrameLocks noChangeAspect="1"/>
          </p:cNvGraphicFramePr>
          <p:nvPr/>
        </p:nvGraphicFramePr>
        <p:xfrm>
          <a:off x="1828800" y="381000"/>
          <a:ext cx="5410200" cy="6477000"/>
        </p:xfrm>
        <a:graphic>
          <a:graphicData uri="http://schemas.openxmlformats.org/presentationml/2006/ole">
            <mc:AlternateContent xmlns:mc="http://schemas.openxmlformats.org/markup-compatibility/2006">
              <mc:Choice xmlns:v="urn:schemas-microsoft-com:vml" Requires="v">
                <p:oleObj spid="_x0000_s82407" name="Acrobat Document" r:id="rId6" imgW="5829300" imgH="7543800" progId="AcroExch.Document.7">
                  <p:embed/>
                </p:oleObj>
              </mc:Choice>
              <mc:Fallback>
                <p:oleObj name="Acrobat Document" r:id="rId6" imgW="5829300" imgH="7543800" progId="AcroExch.Document.7">
                  <p:embed/>
                  <p:pic>
                    <p:nvPicPr>
                      <p:cNvPr id="0"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81000"/>
                        <a:ext cx="5410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554162"/>
          </a:xfrm>
        </p:spPr>
        <p:txBody>
          <a:bodyPr>
            <a:normAutofit/>
          </a:bodyPr>
          <a:lstStyle/>
          <a:p>
            <a:r>
              <a:rPr lang="en-US" sz="4400" dirty="0" smtClean="0">
                <a:solidFill>
                  <a:schemeClr val="tx1"/>
                </a:solidFill>
                <a:effectLst>
                  <a:outerShdw blurRad="38100" dist="38100" dir="2700000" algn="tl">
                    <a:srgbClr val="000000">
                      <a:alpha val="43137"/>
                    </a:srgbClr>
                  </a:outerShdw>
                </a:effectLst>
              </a:rPr>
              <a:t>Nuisance Abatement</a:t>
            </a:r>
            <a:br>
              <a:rPr lang="en-US" sz="4400" dirty="0" smtClean="0">
                <a:solidFill>
                  <a:schemeClr val="tx1"/>
                </a:solidFill>
                <a:effectLst>
                  <a:outerShdw blurRad="38100" dist="38100" dir="2700000" algn="tl">
                    <a:srgbClr val="000000">
                      <a:alpha val="43137"/>
                    </a:srgbClr>
                  </a:outerShdw>
                </a:effectLst>
              </a:rPr>
            </a:br>
            <a:r>
              <a:rPr lang="en-US" sz="4400" dirty="0" smtClean="0">
                <a:solidFill>
                  <a:schemeClr val="tx1"/>
                </a:solidFill>
                <a:effectLst>
                  <a:outerShdw blurRad="38100" dist="38100" dir="2700000" algn="tl">
                    <a:srgbClr val="000000">
                      <a:alpha val="43137"/>
                    </a:srgbClr>
                  </a:outerShdw>
                </a:effectLst>
              </a:rPr>
              <a:t>Ordinance</a:t>
            </a:r>
            <a:endParaRPr lang="en-US"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667000"/>
            <a:ext cx="8229600" cy="3946525"/>
          </a:xfrm>
        </p:spPr>
        <p:txBody>
          <a:bodyPr/>
          <a:lstStyle/>
          <a:p>
            <a:pPr>
              <a:buNone/>
            </a:pPr>
            <a:r>
              <a:rPr lang="en-US" sz="4000" dirty="0" smtClean="0"/>
              <a:t>	It is unlawful for any property within the Village of Addison to become a Chronic Nuisance</a:t>
            </a:r>
            <a:endParaRPr lang="en-US" sz="4000" dirty="0"/>
          </a:p>
        </p:txBody>
      </p:sp>
      <p:graphicFrame>
        <p:nvGraphicFramePr>
          <p:cNvPr id="899074"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899310" name="Picture" r:id="rId3" imgW="2686812" imgH="2458212" progId="Word.Picture.8">
                  <p:embed/>
                </p:oleObj>
              </mc:Choice>
              <mc:Fallback>
                <p:oleObj name="Picture" r:id="rId3" imgW="2686812" imgH="2458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400" dirty="0" smtClean="0">
                <a:solidFill>
                  <a:schemeClr val="tx1"/>
                </a:solidFill>
              </a:rPr>
              <a:t>Nuisance Abatement</a:t>
            </a:r>
            <a:endParaRPr lang="en-US" sz="4400" dirty="0">
              <a:solidFill>
                <a:schemeClr val="tx1"/>
              </a:solidFill>
            </a:endParaRPr>
          </a:p>
        </p:txBody>
      </p:sp>
      <p:sp>
        <p:nvSpPr>
          <p:cNvPr id="162824" name="Content Placeholder 2"/>
          <p:cNvSpPr>
            <a:spLocks noGrp="1"/>
          </p:cNvSpPr>
          <p:nvPr>
            <p:ph sz="half" idx="1"/>
          </p:nvPr>
        </p:nvSpPr>
        <p:spPr/>
        <p:txBody>
          <a:bodyPr/>
          <a:lstStyle/>
          <a:p>
            <a:pPr eaLnBrk="1" hangingPunct="1">
              <a:buClrTx/>
              <a:buFont typeface="Wingdings" pitchFamily="2" charset="2"/>
              <a:buChar char="Ø"/>
            </a:pPr>
            <a:r>
              <a:rPr lang="en-US" sz="3200" dirty="0" smtClean="0"/>
              <a:t>Disorderly Conduct</a:t>
            </a:r>
          </a:p>
          <a:p>
            <a:pPr eaLnBrk="1" hangingPunct="1">
              <a:buClrTx/>
              <a:buFont typeface="Wingdings" pitchFamily="2" charset="2"/>
              <a:buChar char="Ø"/>
            </a:pPr>
            <a:r>
              <a:rPr lang="en-US" sz="3200" dirty="0" smtClean="0"/>
              <a:t>Unlawful Use of Weapons</a:t>
            </a:r>
          </a:p>
          <a:p>
            <a:pPr eaLnBrk="1" hangingPunct="1">
              <a:buClrTx/>
              <a:buFont typeface="Wingdings" pitchFamily="2" charset="2"/>
              <a:buChar char="Ø"/>
            </a:pPr>
            <a:r>
              <a:rPr lang="en-US" sz="3200" dirty="0" smtClean="0"/>
              <a:t>Mob Action</a:t>
            </a:r>
          </a:p>
          <a:p>
            <a:pPr eaLnBrk="1" hangingPunct="1">
              <a:buClrTx/>
              <a:buFont typeface="Wingdings" pitchFamily="2" charset="2"/>
              <a:buChar char="Ø"/>
            </a:pPr>
            <a:r>
              <a:rPr lang="en-US" sz="3200" dirty="0" smtClean="0"/>
              <a:t>Discharge of a Firearm</a:t>
            </a:r>
          </a:p>
          <a:p>
            <a:pPr eaLnBrk="1" hangingPunct="1">
              <a:buClrTx/>
              <a:buFont typeface="Wingdings" pitchFamily="2" charset="2"/>
              <a:buChar char="Ø"/>
            </a:pPr>
            <a:r>
              <a:rPr lang="en-US" sz="3200" dirty="0" smtClean="0"/>
              <a:t>Gambling</a:t>
            </a:r>
          </a:p>
          <a:p>
            <a:pPr eaLnBrk="1" hangingPunct="1">
              <a:buFont typeface="Wingdings 2" pitchFamily="18" charset="2"/>
              <a:buNone/>
            </a:pPr>
            <a:endParaRPr lang="en-US" dirty="0" smtClean="0"/>
          </a:p>
        </p:txBody>
      </p:sp>
      <p:sp>
        <p:nvSpPr>
          <p:cNvPr id="162825" name="Content Placeholder 3"/>
          <p:cNvSpPr>
            <a:spLocks noGrp="1"/>
          </p:cNvSpPr>
          <p:nvPr>
            <p:ph sz="half" idx="2"/>
          </p:nvPr>
        </p:nvSpPr>
        <p:spPr/>
        <p:txBody>
          <a:bodyPr/>
          <a:lstStyle/>
          <a:p>
            <a:pPr marL="650875" indent="-514350" eaLnBrk="1" hangingPunct="1">
              <a:buClrTx/>
              <a:buFont typeface="Wingdings" pitchFamily="2" charset="2"/>
              <a:buChar char="Ø"/>
            </a:pPr>
            <a:r>
              <a:rPr lang="en-US" sz="3200" dirty="0" smtClean="0"/>
              <a:t>Poss., Manuf., or Delivery of a Controlled Substance</a:t>
            </a:r>
          </a:p>
          <a:p>
            <a:pPr marL="650875" indent="-514350" eaLnBrk="1" hangingPunct="1">
              <a:buClrTx/>
              <a:buFont typeface="Wingdings" pitchFamily="2" charset="2"/>
              <a:buChar char="Ø"/>
            </a:pPr>
            <a:r>
              <a:rPr lang="en-US" sz="3200" dirty="0" smtClean="0"/>
              <a:t>Public Indecency</a:t>
            </a:r>
          </a:p>
          <a:p>
            <a:pPr marL="650875" indent="-514350" eaLnBrk="1" hangingPunct="1">
              <a:buClrTx/>
              <a:buFont typeface="Wingdings" pitchFamily="2" charset="2"/>
              <a:buChar char="Ø"/>
            </a:pPr>
            <a:r>
              <a:rPr lang="en-US" sz="3200" dirty="0" smtClean="0"/>
              <a:t>Assault or Battery</a:t>
            </a:r>
          </a:p>
          <a:p>
            <a:pPr marL="650875" indent="-514350" eaLnBrk="1" hangingPunct="1">
              <a:buClrTx/>
              <a:buFont typeface="Wingdings" pitchFamily="2" charset="2"/>
              <a:buChar char="Ø"/>
            </a:pPr>
            <a:r>
              <a:rPr lang="en-US" sz="3200" dirty="0" smtClean="0"/>
              <a:t>Sexual Abuse</a:t>
            </a:r>
          </a:p>
          <a:p>
            <a:pPr marL="650875" indent="-514350" eaLnBrk="1" hangingPunct="1">
              <a:buClrTx/>
              <a:buFont typeface="Wingdings" pitchFamily="2" charset="2"/>
              <a:buChar char="Ø"/>
            </a:pPr>
            <a:r>
              <a:rPr lang="en-US" sz="3200" dirty="0" smtClean="0"/>
              <a:t>Prostitution</a:t>
            </a:r>
          </a:p>
          <a:p>
            <a:pPr eaLnBrk="1" hangingPunct="1"/>
            <a:endParaRPr lang="en-US" dirty="0" smtClean="0"/>
          </a:p>
        </p:txBody>
      </p:sp>
      <p:graphicFrame>
        <p:nvGraphicFramePr>
          <p:cNvPr id="162822" name="Object 6"/>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63059" name="Picture" r:id="rId3" imgW="2686812" imgH="2458212" progId="Word.Picture.8">
                  <p:embed/>
                </p:oleObj>
              </mc:Choice>
              <mc:Fallback>
                <p:oleObj name="Picture" r:id="rId3" imgW="2686812" imgH="2458212"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282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1100" y="3276600"/>
            <a:ext cx="7010400" cy="2585323"/>
          </a:xfrm>
          <a:prstGeom prst="rect">
            <a:avLst/>
          </a:prstGeom>
          <a:noFill/>
        </p:spPr>
        <p:txBody>
          <a:bodyPr wrap="square" rtlCol="0">
            <a:spAutoFit/>
          </a:bodyPr>
          <a:lstStyle/>
          <a:p>
            <a:pPr algn="ctr"/>
            <a:r>
              <a:rPr lang="en-US" sz="5400" b="1" dirty="0" smtClean="0">
                <a:latin typeface="+mn-lt"/>
              </a:rPr>
              <a:t>ADDISON POLICE DEPARTMENT</a:t>
            </a:r>
          </a:p>
          <a:p>
            <a:pPr algn="ctr"/>
            <a:r>
              <a:rPr lang="en-US" sz="5400" b="1" dirty="0" smtClean="0">
                <a:latin typeface="+mn-lt"/>
              </a:rPr>
              <a:t>VIDEO</a:t>
            </a:r>
          </a:p>
        </p:txBody>
      </p:sp>
      <p:pic>
        <p:nvPicPr>
          <p:cNvPr id="5" name="Picture 1" descr="addison Sta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352800" y="415133"/>
            <a:ext cx="2667000" cy="248046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sz="4400" dirty="0" smtClean="0">
                <a:solidFill>
                  <a:schemeClr val="tx1"/>
                </a:solidFill>
              </a:rPr>
              <a:t>Nuisance Abatement</a:t>
            </a:r>
            <a:endParaRPr lang="en-US" sz="4400" dirty="0">
              <a:solidFill>
                <a:schemeClr val="tx1"/>
              </a:solidFill>
            </a:endParaRPr>
          </a:p>
        </p:txBody>
      </p:sp>
      <p:sp>
        <p:nvSpPr>
          <p:cNvPr id="3" name="Content Placeholder 2"/>
          <p:cNvSpPr>
            <a:spLocks noGrp="1"/>
          </p:cNvSpPr>
          <p:nvPr>
            <p:ph sz="half" idx="1"/>
          </p:nvPr>
        </p:nvSpPr>
        <p:spPr/>
        <p:txBody>
          <a:bodyPr>
            <a:normAutofit fontScale="92500" lnSpcReduction="20000"/>
          </a:bodyPr>
          <a:lstStyle/>
          <a:p>
            <a:pPr marL="548640" indent="-411480" eaLnBrk="1" fontAlgn="auto" hangingPunct="1">
              <a:spcAft>
                <a:spcPts val="0"/>
              </a:spcAft>
              <a:buClr>
                <a:schemeClr val="tx1">
                  <a:shade val="95000"/>
                </a:schemeClr>
              </a:buClr>
              <a:buFont typeface="Wingdings" pitchFamily="2" charset="2"/>
              <a:buChar char="Ø"/>
              <a:defRPr/>
            </a:pPr>
            <a:r>
              <a:rPr lang="en-US" sz="3200" dirty="0" smtClean="0"/>
              <a:t>Criminal Damage to Property</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Poss., Cultivation, Manuf., or Delivery of Cannabis</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Illegal Consump. Or Poss. Of Alcohol by Minor</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Criminal Housing Mgmt</a:t>
            </a:r>
          </a:p>
          <a:p>
            <a:pPr marL="548640" indent="-411480" eaLnBrk="1" fontAlgn="auto" hangingPunct="1">
              <a:spcAft>
                <a:spcPts val="0"/>
              </a:spcAft>
              <a:buClr>
                <a:schemeClr val="tx1">
                  <a:shade val="95000"/>
                </a:schemeClr>
              </a:buClr>
              <a:buFont typeface="Wingdings 2"/>
              <a:buChar char=""/>
              <a:defRPr/>
            </a:pPr>
            <a:endParaRPr lang="en-US" sz="3200" dirty="0" smtClean="0"/>
          </a:p>
          <a:p>
            <a:pPr marL="548640" indent="-411480" eaLnBrk="1" fontAlgn="auto" hangingPunct="1">
              <a:spcAft>
                <a:spcPts val="0"/>
              </a:spcAft>
              <a:buClr>
                <a:schemeClr val="tx1">
                  <a:shade val="95000"/>
                </a:schemeClr>
              </a:buClr>
              <a:buFont typeface="Wingdings 2"/>
              <a:buChar char=""/>
              <a:defRPr/>
            </a:pPr>
            <a:endParaRPr lang="en-US" sz="3200" dirty="0" smtClean="0"/>
          </a:p>
          <a:p>
            <a:pPr marL="548640" indent="-411480" eaLnBrk="1" fontAlgn="auto" hangingPunct="1">
              <a:spcAft>
                <a:spcPts val="0"/>
              </a:spcAft>
              <a:buClr>
                <a:schemeClr val="tx1">
                  <a:shade val="95000"/>
                </a:schemeClr>
              </a:buClr>
              <a:buFont typeface="Wingdings 2"/>
              <a:buNone/>
              <a:defRPr/>
            </a:pPr>
            <a:endParaRPr lang="en-US" dirty="0"/>
          </a:p>
        </p:txBody>
      </p:sp>
      <p:sp>
        <p:nvSpPr>
          <p:cNvPr id="4" name="Content Placeholder 3"/>
          <p:cNvSpPr>
            <a:spLocks noGrp="1"/>
          </p:cNvSpPr>
          <p:nvPr>
            <p:ph sz="half" idx="2"/>
          </p:nvPr>
        </p:nvSpPr>
        <p:spPr/>
        <p:txBody>
          <a:bodyPr>
            <a:normAutofit fontScale="92500" lnSpcReduction="20000"/>
          </a:bodyPr>
          <a:lstStyle/>
          <a:p>
            <a:pPr marL="548640" indent="-411480" eaLnBrk="1" fontAlgn="auto" hangingPunct="1">
              <a:spcAft>
                <a:spcPts val="0"/>
              </a:spcAft>
              <a:buClr>
                <a:schemeClr val="tx1">
                  <a:shade val="95000"/>
                </a:schemeClr>
              </a:buClr>
              <a:buFont typeface="Wingdings" pitchFamily="2" charset="2"/>
              <a:buChar char="Ø"/>
              <a:defRPr/>
            </a:pPr>
            <a:r>
              <a:rPr lang="en-US" sz="3200" dirty="0" smtClean="0"/>
              <a:t>Structure Unfit for Occupancy</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Unsafe Structure</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Unlawful Structure</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Property Maintenance Code violations (after court complaint)</a:t>
            </a:r>
          </a:p>
          <a:p>
            <a:pPr marL="548640" indent="-411480" eaLnBrk="1" fontAlgn="auto" hangingPunct="1">
              <a:spcAft>
                <a:spcPts val="0"/>
              </a:spcAft>
              <a:buClr>
                <a:schemeClr val="tx1">
                  <a:shade val="95000"/>
                </a:schemeClr>
              </a:buClr>
              <a:buFont typeface="Wingdings" pitchFamily="2" charset="2"/>
              <a:buChar char="Ø"/>
              <a:defRPr/>
            </a:pPr>
            <a:r>
              <a:rPr lang="en-US" sz="3200" dirty="0" smtClean="0"/>
              <a:t>Violation of felony/Class A Misdemeanor</a:t>
            </a:r>
          </a:p>
          <a:p>
            <a:pPr marL="548640" indent="-411480" eaLnBrk="1" fontAlgn="auto" hangingPunct="1">
              <a:spcAft>
                <a:spcPts val="0"/>
              </a:spcAft>
              <a:buClr>
                <a:schemeClr val="tx1">
                  <a:shade val="95000"/>
                </a:schemeClr>
              </a:buClr>
              <a:buFont typeface="Wingdings 2"/>
              <a:buChar char=""/>
              <a:defRPr/>
            </a:pPr>
            <a:endParaRPr lang="en-US" sz="3200" dirty="0" smtClean="0"/>
          </a:p>
          <a:p>
            <a:pPr marL="548640" indent="-411480" eaLnBrk="1" fontAlgn="auto" hangingPunct="1">
              <a:spcAft>
                <a:spcPts val="0"/>
              </a:spcAft>
              <a:buClr>
                <a:schemeClr val="tx1">
                  <a:shade val="95000"/>
                </a:schemeClr>
              </a:buClr>
              <a:buFont typeface="Wingdings 2"/>
              <a:buChar char=""/>
              <a:defRPr/>
            </a:pPr>
            <a:endParaRPr lang="en-US" dirty="0"/>
          </a:p>
        </p:txBody>
      </p:sp>
      <p:graphicFrame>
        <p:nvGraphicFramePr>
          <p:cNvPr id="161798" name="Object 6"/>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62036" name="Picture" r:id="rId3" imgW="2686812" imgH="2458212" progId="Word.Picture.8">
                  <p:embed/>
                </p:oleObj>
              </mc:Choice>
              <mc:Fallback>
                <p:oleObj name="Picture" r:id="rId3" imgW="2686812" imgH="2458212"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1802"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73162"/>
          </a:xfrm>
        </p:spPr>
        <p:txBody>
          <a:bodyPr>
            <a:noAutofit/>
          </a:bodyPr>
          <a:lstStyle/>
          <a:p>
            <a:pPr eaLnBrk="1" fontAlgn="auto" hangingPunct="1">
              <a:spcAft>
                <a:spcPts val="0"/>
              </a:spcAft>
              <a:defRPr/>
            </a:pPr>
            <a:r>
              <a:rPr lang="en-US" sz="5400" dirty="0" smtClean="0">
                <a:solidFill>
                  <a:schemeClr val="tx1"/>
                </a:solidFill>
              </a:rPr>
              <a:t>Nuisance Abatement</a:t>
            </a:r>
            <a:br>
              <a:rPr lang="en-US" sz="5400" dirty="0" smtClean="0">
                <a:solidFill>
                  <a:schemeClr val="tx1"/>
                </a:solidFill>
              </a:rPr>
            </a:br>
            <a:r>
              <a:rPr lang="en-US" sz="5400" dirty="0" smtClean="0">
                <a:solidFill>
                  <a:schemeClr val="tx1"/>
                </a:solidFill>
              </a:rPr>
              <a:t>Letters</a:t>
            </a:r>
            <a:endParaRPr lang="en-US" sz="5400" dirty="0">
              <a:solidFill>
                <a:schemeClr val="tx1"/>
              </a:solidFill>
            </a:endParaRPr>
          </a:p>
        </p:txBody>
      </p:sp>
      <p:graphicFrame>
        <p:nvGraphicFramePr>
          <p:cNvPr id="438280" name="Object 8"/>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53240" name="Picture" r:id="rId3" imgW="2686812" imgH="2458212" progId="Word.Picture.8">
                  <p:embed/>
                </p:oleObj>
              </mc:Choice>
              <mc:Fallback>
                <p:oleObj name="Picture" r:id="rId3" imgW="2686812" imgH="2458212"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8284"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pic>
        <p:nvPicPr>
          <p:cNvPr id="8" name="Picture 3" descr="C:\Documents and Settings\ALieberenz\Local Settings\Temporary Internet Files\Content.IE5\HU281PD7\MC900310998[1].wmf"/>
          <p:cNvPicPr>
            <a:picLocks noChangeAspect="1" noChangeArrowheads="1"/>
          </p:cNvPicPr>
          <p:nvPr/>
        </p:nvPicPr>
        <p:blipFill>
          <a:blip r:embed="rId6" cstate="print"/>
          <a:srcRect/>
          <a:stretch>
            <a:fillRect/>
          </a:stretch>
        </p:blipFill>
        <p:spPr bwMode="auto">
          <a:xfrm>
            <a:off x="6644488" y="3429000"/>
            <a:ext cx="1870862" cy="1818742"/>
          </a:xfrm>
          <a:prstGeom prst="rect">
            <a:avLst/>
          </a:prstGeom>
          <a:noFill/>
        </p:spPr>
      </p:pic>
    </p:spTree>
    <p:extLst>
      <p:ext uri="{BB962C8B-B14F-4D97-AF65-F5344CB8AC3E}">
        <p14:creationId xmlns:p14="http://schemas.microsoft.com/office/powerpoint/2010/main" val="961019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pPr eaLnBrk="1" fontAlgn="auto" hangingPunct="1">
              <a:spcAft>
                <a:spcPts val="0"/>
              </a:spcAft>
              <a:defRPr/>
            </a:pPr>
            <a:r>
              <a:rPr lang="en-US" sz="4400" dirty="0" smtClean="0">
                <a:solidFill>
                  <a:schemeClr val="tx1"/>
                </a:solidFill>
              </a:rPr>
              <a:t>Nuisance Abatement</a:t>
            </a:r>
            <a:endParaRPr lang="en-US" sz="4400" dirty="0">
              <a:solidFill>
                <a:schemeClr val="tx1"/>
              </a:solidFill>
            </a:endParaRPr>
          </a:p>
        </p:txBody>
      </p:sp>
      <p:sp>
        <p:nvSpPr>
          <p:cNvPr id="438282" name="Content Placeholder 2"/>
          <p:cNvSpPr>
            <a:spLocks noGrp="1"/>
          </p:cNvSpPr>
          <p:nvPr>
            <p:ph sz="half" idx="1"/>
          </p:nvPr>
        </p:nvSpPr>
        <p:spPr/>
        <p:txBody>
          <a:bodyPr/>
          <a:lstStyle/>
          <a:p>
            <a:pPr eaLnBrk="1" hangingPunct="1"/>
            <a:endParaRPr lang="en-US" sz="3200" dirty="0" smtClean="0"/>
          </a:p>
          <a:p>
            <a:pPr eaLnBrk="1" hangingPunct="1"/>
            <a:endParaRPr lang="en-US" sz="3200" dirty="0" smtClean="0"/>
          </a:p>
          <a:p>
            <a:pPr eaLnBrk="1" hangingPunct="1">
              <a:buFont typeface="Wingdings 2" pitchFamily="18" charset="2"/>
              <a:buNone/>
            </a:pPr>
            <a:endParaRPr lang="en-US" dirty="0" smtClean="0"/>
          </a:p>
        </p:txBody>
      </p:sp>
      <p:sp>
        <p:nvSpPr>
          <p:cNvPr id="438283" name="Content Placeholder 3"/>
          <p:cNvSpPr>
            <a:spLocks noGrp="1"/>
          </p:cNvSpPr>
          <p:nvPr>
            <p:ph sz="half" idx="2"/>
          </p:nvPr>
        </p:nvSpPr>
        <p:spPr>
          <a:xfrm>
            <a:off x="990600" y="1600200"/>
            <a:ext cx="7086600" cy="4525963"/>
          </a:xfrm>
        </p:spPr>
        <p:txBody>
          <a:bodyPr/>
          <a:lstStyle/>
          <a:p>
            <a:pPr eaLnBrk="1" hangingPunct="1">
              <a:buClrTx/>
              <a:buFont typeface="Arial" pitchFamily="34" charset="0"/>
              <a:buChar char="•"/>
            </a:pPr>
            <a:r>
              <a:rPr lang="en-US" sz="4300" dirty="0" smtClean="0"/>
              <a:t>We have sent out 446 Nuisance Abatement letters to rental property owners since 2010, and currently have a 65% eviction / leaving rate.</a:t>
            </a:r>
          </a:p>
        </p:txBody>
      </p:sp>
      <p:graphicFrame>
        <p:nvGraphicFramePr>
          <p:cNvPr id="438280" name="Object 8"/>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438520" name="Picture" r:id="rId3" imgW="2686812" imgH="2458212" progId="Word.Picture.8">
                  <p:embed/>
                </p:oleObj>
              </mc:Choice>
              <mc:Fallback>
                <p:oleObj name="Picture" r:id="rId3" imgW="2686812" imgH="2458212" progId="Word.Picture.8">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8284"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Nuisance Abatement</a:t>
            </a:r>
            <a:endParaRPr lang="en-US" sz="4400" dirty="0"/>
          </a:p>
        </p:txBody>
      </p:sp>
      <p:sp>
        <p:nvSpPr>
          <p:cNvPr id="3" name="Content Placeholder 2"/>
          <p:cNvSpPr>
            <a:spLocks noGrp="1"/>
          </p:cNvSpPr>
          <p:nvPr>
            <p:ph sz="half" idx="1"/>
          </p:nvPr>
        </p:nvSpPr>
        <p:spPr>
          <a:xfrm>
            <a:off x="1066800" y="1905000"/>
            <a:ext cx="6858000" cy="4267200"/>
          </a:xfrm>
        </p:spPr>
        <p:txBody>
          <a:bodyPr/>
          <a:lstStyle/>
          <a:p>
            <a:pPr>
              <a:buClrTx/>
              <a:buFont typeface="Arial" pitchFamily="34" charset="0"/>
              <a:buChar char="•"/>
            </a:pPr>
            <a:r>
              <a:rPr lang="en-US" sz="4300" dirty="0" smtClean="0"/>
              <a:t>151 letters were for Drug-Related Offenses. 76% of those tenants were evicted or left on their own</a:t>
            </a:r>
          </a:p>
        </p:txBody>
      </p:sp>
      <p:graphicFrame>
        <p:nvGraphicFramePr>
          <p:cNvPr id="626690"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626927" name="Picture" r:id="rId3" imgW="2686812" imgH="2458212" progId="Word.Picture.8">
                  <p:embed/>
                </p:oleObj>
              </mc:Choice>
              <mc:Fallback>
                <p:oleObj name="Picture" r:id="rId3" imgW="2686812" imgH="2458212" progId="Word.Picture.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Nuisance Abatement</a:t>
            </a:r>
            <a:endParaRPr lang="en-US" sz="4400" dirty="0"/>
          </a:p>
        </p:txBody>
      </p:sp>
      <p:sp>
        <p:nvSpPr>
          <p:cNvPr id="3" name="Content Placeholder 2"/>
          <p:cNvSpPr>
            <a:spLocks noGrp="1"/>
          </p:cNvSpPr>
          <p:nvPr>
            <p:ph sz="half" idx="1"/>
          </p:nvPr>
        </p:nvSpPr>
        <p:spPr>
          <a:xfrm>
            <a:off x="1143000" y="1905000"/>
            <a:ext cx="6781800" cy="4221163"/>
          </a:xfrm>
        </p:spPr>
        <p:txBody>
          <a:bodyPr/>
          <a:lstStyle/>
          <a:p>
            <a:pPr>
              <a:buClrTx/>
              <a:buFont typeface="Arial" pitchFamily="34" charset="0"/>
              <a:buChar char="•"/>
            </a:pPr>
            <a:r>
              <a:rPr lang="en-US" sz="4300" dirty="0" smtClean="0"/>
              <a:t>80 letters were for Felony-Related Offenses.  72% of those tenants were evicted or left on their own</a:t>
            </a:r>
            <a:endParaRPr lang="en-US" sz="4300" dirty="0"/>
          </a:p>
        </p:txBody>
      </p:sp>
      <p:graphicFrame>
        <p:nvGraphicFramePr>
          <p:cNvPr id="796674"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796910" name="Picture" r:id="rId3" imgW="2686812" imgH="2458212" progId="Word.Picture.8">
                  <p:embed/>
                </p:oleObj>
              </mc:Choice>
              <mc:Fallback>
                <p:oleObj name="Picture" r:id="rId3" imgW="2686812" imgH="2458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Nuisance Abatement</a:t>
            </a:r>
            <a:endParaRPr lang="en-US" sz="4400" dirty="0"/>
          </a:p>
        </p:txBody>
      </p:sp>
      <p:sp>
        <p:nvSpPr>
          <p:cNvPr id="3" name="Content Placeholder 2"/>
          <p:cNvSpPr>
            <a:spLocks noGrp="1"/>
          </p:cNvSpPr>
          <p:nvPr>
            <p:ph sz="half" idx="1"/>
          </p:nvPr>
        </p:nvSpPr>
        <p:spPr>
          <a:xfrm>
            <a:off x="1066800" y="1828800"/>
            <a:ext cx="6781800" cy="4297363"/>
          </a:xfrm>
        </p:spPr>
        <p:txBody>
          <a:bodyPr/>
          <a:lstStyle/>
          <a:p>
            <a:pPr>
              <a:buClrTx/>
              <a:buFont typeface="Arial" pitchFamily="34" charset="0"/>
              <a:buChar char="•"/>
            </a:pPr>
            <a:r>
              <a:rPr lang="en-US" sz="4300" dirty="0" smtClean="0"/>
              <a:t>114 letters were for Minor Offenses – 68% of those tenants were evicted or left on their own</a:t>
            </a:r>
          </a:p>
          <a:p>
            <a:endParaRPr lang="en-US" sz="4300" dirty="0"/>
          </a:p>
        </p:txBody>
      </p:sp>
      <p:graphicFrame>
        <p:nvGraphicFramePr>
          <p:cNvPr id="627714"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627951" name="Picture" r:id="rId3" imgW="2686812" imgH="2458212" progId="Word.Picture.8">
                  <p:embed/>
                </p:oleObj>
              </mc:Choice>
              <mc:Fallback>
                <p:oleObj name="Picture" r:id="rId3" imgW="2686812" imgH="2458212" progId="Word.Picture.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Lieberenz\AppData\Local\Microsoft\Windows\Temporary Internet Files\Content.IE5\XK969983\large-Thumbtack-note-Important-0-15235[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2628900" cy="18665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14450" y="1905000"/>
            <a:ext cx="6610350" cy="3970318"/>
          </a:xfrm>
          <a:prstGeom prst="rect">
            <a:avLst/>
          </a:prstGeom>
          <a:noFill/>
        </p:spPr>
        <p:txBody>
          <a:bodyPr wrap="square" rtlCol="0">
            <a:spAutoFit/>
          </a:bodyPr>
          <a:lstStyle/>
          <a:p>
            <a:pPr algn="ctr"/>
            <a:r>
              <a:rPr lang="en-US" sz="3600" dirty="0" smtClean="0">
                <a:latin typeface="+mn-lt"/>
              </a:rPr>
              <a:t>Per Village of Addison Ordinance, the Nuisance Abatement Ordinance does not apply to domestic-related calls.  These types of calls will not be used against the landlord or the tenant.</a:t>
            </a:r>
            <a:endParaRPr lang="en-US" sz="3600" dirty="0">
              <a:latin typeface="+mn-lt"/>
            </a:endParaRPr>
          </a:p>
        </p:txBody>
      </p:sp>
    </p:spTree>
    <p:extLst>
      <p:ext uri="{BB962C8B-B14F-4D97-AF65-F5344CB8AC3E}">
        <p14:creationId xmlns:p14="http://schemas.microsoft.com/office/powerpoint/2010/main" val="24997189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6344" y="1676400"/>
            <a:ext cx="8449056" cy="4031873"/>
          </a:xfrm>
          <a:prstGeom prst="rect">
            <a:avLst/>
          </a:prstGeom>
          <a:noFill/>
        </p:spPr>
        <p:txBody>
          <a:bodyPr wrap="square" rtlCol="0">
            <a:spAutoFit/>
          </a:bodyPr>
          <a:lstStyle/>
          <a:p>
            <a:r>
              <a:rPr lang="en-US" sz="3200" dirty="0" smtClean="0">
                <a:latin typeface="+mn-lt"/>
              </a:rPr>
              <a:t>The “</a:t>
            </a:r>
            <a:r>
              <a:rPr lang="en-US" sz="3200" u="sng" dirty="0" smtClean="0">
                <a:latin typeface="+mn-lt"/>
              </a:rPr>
              <a:t>Safe Homes Act</a:t>
            </a:r>
            <a:r>
              <a:rPr lang="en-US" sz="3200" dirty="0" smtClean="0">
                <a:latin typeface="+mn-lt"/>
              </a:rPr>
              <a:t>” is an Illinois law that allows victims of domestic or sexual violence to leave their rental housing early, prior to the end of their lease, in order to protect their physical safety and emotional well being.  In certain circumstances, victims can also request an emergency lock change to keep the abuser out of the home.</a:t>
            </a:r>
            <a:endParaRPr lang="en-US" sz="3200" dirty="0">
              <a:latin typeface="+mn-lt"/>
            </a:endParaRPr>
          </a:p>
        </p:txBody>
      </p:sp>
      <p:sp>
        <p:nvSpPr>
          <p:cNvPr id="3" name="TextBox 2"/>
          <p:cNvSpPr txBox="1"/>
          <p:nvPr/>
        </p:nvSpPr>
        <p:spPr>
          <a:xfrm>
            <a:off x="1219200" y="557980"/>
            <a:ext cx="6515100" cy="707886"/>
          </a:xfrm>
          <a:prstGeom prst="rect">
            <a:avLst/>
          </a:prstGeom>
          <a:noFill/>
        </p:spPr>
        <p:txBody>
          <a:bodyPr wrap="square" rtlCol="0">
            <a:spAutoFit/>
          </a:bodyPr>
          <a:lstStyle/>
          <a:p>
            <a:pPr algn="ctr"/>
            <a:r>
              <a:rPr lang="en-US" sz="4000" b="1" u="sng" dirty="0" smtClean="0">
                <a:effectLst>
                  <a:outerShdw blurRad="38100" dist="38100" dir="2700000" algn="tl">
                    <a:srgbClr val="000000">
                      <a:alpha val="43137"/>
                    </a:srgbClr>
                  </a:outerShdw>
                </a:effectLst>
                <a:latin typeface="+mj-lt"/>
              </a:rPr>
              <a:t>SAFE HOMES ACT</a:t>
            </a:r>
            <a:endParaRPr lang="en-US" sz="4000" b="1" u="sng" dirty="0">
              <a:effectLst>
                <a:outerShdw blurRad="38100" dist="38100" dir="2700000" algn="tl">
                  <a:srgbClr val="000000">
                    <a:alpha val="43137"/>
                  </a:srgbClr>
                </a:outerShdw>
              </a:effectLst>
              <a:latin typeface="+mj-lt"/>
            </a:endParaRPr>
          </a:p>
        </p:txBody>
      </p:sp>
      <p:graphicFrame>
        <p:nvGraphicFramePr>
          <p:cNvPr id="4" name="Object 3"/>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69507" name="Picture" r:id="rId3" imgW="2686812" imgH="2458212" progId="Word.Picture.8">
                  <p:embed/>
                </p:oleObj>
              </mc:Choice>
              <mc:Fallback>
                <p:oleObj name="Picture" r:id="rId3" imgW="2686812" imgH="2458212" progId="Word.Picture.8">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extLst>
      <p:ext uri="{BB962C8B-B14F-4D97-AF65-F5344CB8AC3E}">
        <p14:creationId xmlns:p14="http://schemas.microsoft.com/office/powerpoint/2010/main" val="2198929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Nuisance Abatement</a:t>
            </a:r>
            <a:endParaRPr lang="en-US" sz="4400" dirty="0"/>
          </a:p>
        </p:txBody>
      </p:sp>
      <p:sp>
        <p:nvSpPr>
          <p:cNvPr id="3" name="Content Placeholder 2"/>
          <p:cNvSpPr>
            <a:spLocks noGrp="1"/>
          </p:cNvSpPr>
          <p:nvPr>
            <p:ph sz="half" idx="1"/>
          </p:nvPr>
        </p:nvSpPr>
        <p:spPr>
          <a:xfrm>
            <a:off x="990600" y="1752600"/>
            <a:ext cx="7010400" cy="4373563"/>
          </a:xfrm>
        </p:spPr>
        <p:txBody>
          <a:bodyPr/>
          <a:lstStyle/>
          <a:p>
            <a:pPr>
              <a:buClrTx/>
              <a:buFont typeface="Arial" pitchFamily="34" charset="0"/>
              <a:buChar char="•"/>
            </a:pPr>
            <a:r>
              <a:rPr lang="en-US" sz="4300" dirty="0" smtClean="0"/>
              <a:t>Overall, all calls for service at properties that have received Nuisance Abatement letters have decreased by 54%</a:t>
            </a:r>
            <a:endParaRPr lang="en-US" sz="4300" dirty="0"/>
          </a:p>
        </p:txBody>
      </p:sp>
      <p:graphicFrame>
        <p:nvGraphicFramePr>
          <p:cNvPr id="628738"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628975" name="Picture" r:id="rId3" imgW="2686812" imgH="2458212" progId="Word.Picture.8">
                  <p:embed/>
                </p:oleObj>
              </mc:Choice>
              <mc:Fallback>
                <p:oleObj name="Picture" r:id="rId3" imgW="2686812" imgH="2458212" progId="Word.Picture.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p:cNvSpPr>
          <p:nvPr>
            <p:ph type="title" idx="4294967295"/>
          </p:nvPr>
        </p:nvSpPr>
        <p:spPr bwMode="auto">
          <a:xfrm>
            <a:off x="457200" y="990600"/>
            <a:ext cx="8229600" cy="1143000"/>
          </a:xfrm>
        </p:spPr>
        <p:txBody>
          <a:bodyPr wrap="square" lIns="91440" tIns="45720" rIns="91440" bIns="45720" numCol="1" anchorCtr="0" compatLnSpc="1">
            <a:prstTxWarp prst="textNoShape">
              <a:avLst/>
            </a:prstTxWarp>
          </a:bodyPr>
          <a:lstStyle/>
          <a:p>
            <a:pPr eaLnBrk="1" hangingPunct="1">
              <a:defRPr/>
            </a:pPr>
            <a:r>
              <a:rPr lang="en-US" sz="5400" u="sng" dirty="0" smtClean="0">
                <a:ln>
                  <a:noFill/>
                </a:ln>
                <a:solidFill>
                  <a:schemeClr val="tx1"/>
                </a:solidFill>
                <a:effectLst>
                  <a:outerShdw blurRad="38100" dist="38100" dir="2700000" algn="tl">
                    <a:srgbClr val="000000">
                      <a:alpha val="43137"/>
                    </a:srgbClr>
                  </a:outerShdw>
                </a:effectLst>
              </a:rPr>
              <a:t>Who has the Power</a:t>
            </a:r>
            <a:r>
              <a:rPr lang="en-US" sz="5400" dirty="0" smtClean="0">
                <a:ln>
                  <a:noFill/>
                </a:ln>
                <a:solidFill>
                  <a:schemeClr val="tx1"/>
                </a:solidFill>
                <a:effectLst>
                  <a:outerShdw blurRad="38100" dist="38100" dir="2700000" algn="tl">
                    <a:srgbClr val="000000">
                      <a:alpha val="43137"/>
                    </a:srgbClr>
                  </a:outerShdw>
                </a:effectLst>
              </a:rPr>
              <a:t>?</a:t>
            </a:r>
          </a:p>
        </p:txBody>
      </p:sp>
      <p:sp>
        <p:nvSpPr>
          <p:cNvPr id="5" name="TextBox 4"/>
          <p:cNvSpPr txBox="1"/>
          <p:nvPr/>
        </p:nvSpPr>
        <p:spPr>
          <a:xfrm>
            <a:off x="457200" y="2286000"/>
            <a:ext cx="8305800" cy="3724096"/>
          </a:xfrm>
          <a:prstGeom prst="rect">
            <a:avLst/>
          </a:prstGeom>
          <a:noFill/>
        </p:spPr>
        <p:txBody>
          <a:bodyPr wrap="square" rtlCol="0">
            <a:spAutoFit/>
          </a:bodyPr>
          <a:lstStyle/>
          <a:p>
            <a:r>
              <a:rPr lang="en-US" sz="3600" dirty="0" smtClean="0">
                <a:latin typeface="+mj-lt"/>
              </a:rPr>
              <a:t>The police can arrest, but the offenders are usually released immediately!</a:t>
            </a:r>
            <a:br>
              <a:rPr lang="en-US" sz="3600" dirty="0" smtClean="0">
                <a:latin typeface="+mj-lt"/>
              </a:rPr>
            </a:br>
            <a:endParaRPr lang="en-US" sz="2800" dirty="0" smtClean="0">
              <a:latin typeface="+mj-lt"/>
            </a:endParaRPr>
          </a:p>
          <a:p>
            <a:r>
              <a:rPr lang="en-US" sz="3600" dirty="0" smtClean="0">
                <a:latin typeface="+mj-lt"/>
              </a:rPr>
              <a:t>They are not afraid of the police or the courts.</a:t>
            </a:r>
            <a:br>
              <a:rPr lang="en-US" sz="3600" dirty="0" smtClean="0">
                <a:latin typeface="+mj-lt"/>
              </a:rPr>
            </a:br>
            <a:endParaRPr lang="en-US" sz="2800" dirty="0" smtClean="0">
              <a:latin typeface="+mj-lt"/>
            </a:endParaRPr>
          </a:p>
        </p:txBody>
      </p:sp>
      <p:graphicFrame>
        <p:nvGraphicFramePr>
          <p:cNvPr id="2" name="Object 1"/>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50174" name="Picture" r:id="rId3" imgW="2686812" imgH="2458212" progId="Word.Picture.8">
                  <p:embed/>
                </p:oleObj>
              </mc:Choice>
              <mc:Fallback>
                <p:oleObj name="Picture" r:id="rId3" imgW="2686812" imgH="2458212" progId="Word.Pictur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svQtk1QuzA"/>
          <p:cNvPicPr>
            <a:picLocks noRot="1" noChangeAspect="1"/>
          </p:cNvPicPr>
          <p:nvPr>
            <a:videoFile r:link="rId1"/>
          </p:nvPr>
        </p:nvPicPr>
        <p:blipFill>
          <a:blip r:embed="rId3"/>
          <a:stretch>
            <a:fillRect/>
          </a:stretch>
        </p:blipFill>
        <p:spPr>
          <a:xfrm>
            <a:off x="643467" y="685800"/>
            <a:ext cx="7992533" cy="5638800"/>
          </a:xfrm>
          <a:prstGeom prst="rect">
            <a:avLst/>
          </a:prstGeom>
        </p:spPr>
      </p:pic>
    </p:spTree>
    <p:extLst>
      <p:ext uri="{BB962C8B-B14F-4D97-AF65-F5344CB8AC3E}">
        <p14:creationId xmlns:p14="http://schemas.microsoft.com/office/powerpoint/2010/main" val="917333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p:cNvSpPr>
          <p:nvPr>
            <p:ph type="title" idx="4294967295"/>
          </p:nvPr>
        </p:nvSpPr>
        <p:spPr bwMode="auto">
          <a:xfrm>
            <a:off x="457200" y="914400"/>
            <a:ext cx="8229600" cy="1143000"/>
          </a:xfrm>
        </p:spPr>
        <p:txBody>
          <a:bodyPr wrap="square" lIns="91440" tIns="45720" rIns="91440" bIns="45720" numCol="1" anchorCtr="0" compatLnSpc="1">
            <a:prstTxWarp prst="textNoShape">
              <a:avLst/>
            </a:prstTxWarp>
          </a:bodyPr>
          <a:lstStyle/>
          <a:p>
            <a:pPr eaLnBrk="1" hangingPunct="1">
              <a:defRPr/>
            </a:pPr>
            <a:r>
              <a:rPr lang="en-US" sz="5400" u="sng" dirty="0" smtClean="0">
                <a:ln>
                  <a:noFill/>
                </a:ln>
                <a:solidFill>
                  <a:schemeClr val="tx1"/>
                </a:solidFill>
                <a:effectLst>
                  <a:outerShdw blurRad="38100" dist="38100" dir="2700000" algn="tl">
                    <a:srgbClr val="000000">
                      <a:alpha val="43137"/>
                    </a:srgbClr>
                  </a:outerShdw>
                </a:effectLst>
              </a:rPr>
              <a:t>Who has the Power</a:t>
            </a:r>
            <a:r>
              <a:rPr lang="en-US" sz="5400" dirty="0" smtClean="0">
                <a:ln>
                  <a:noFill/>
                </a:ln>
                <a:solidFill>
                  <a:schemeClr val="tx1"/>
                </a:solidFill>
                <a:effectLst>
                  <a:outerShdw blurRad="38100" dist="38100" dir="2700000" algn="tl">
                    <a:srgbClr val="000000">
                      <a:alpha val="43137"/>
                    </a:srgbClr>
                  </a:outerShdw>
                </a:effectLst>
              </a:rPr>
              <a:t>?</a:t>
            </a:r>
          </a:p>
        </p:txBody>
      </p:sp>
      <p:sp>
        <p:nvSpPr>
          <p:cNvPr id="5" name="TextBox 4"/>
          <p:cNvSpPr txBox="1"/>
          <p:nvPr/>
        </p:nvSpPr>
        <p:spPr>
          <a:xfrm>
            <a:off x="457200" y="2209800"/>
            <a:ext cx="8305800" cy="3416320"/>
          </a:xfrm>
          <a:prstGeom prst="rect">
            <a:avLst/>
          </a:prstGeom>
          <a:noFill/>
        </p:spPr>
        <p:txBody>
          <a:bodyPr wrap="square" rtlCol="0">
            <a:spAutoFit/>
          </a:bodyPr>
          <a:lstStyle/>
          <a:p>
            <a:r>
              <a:rPr lang="en-US" sz="3600" dirty="0" smtClean="0">
                <a:latin typeface="+mj-lt"/>
              </a:rPr>
              <a:t>Only the landlord or their agent has the authority to remove the tenant permanently from the property.</a:t>
            </a:r>
            <a:br>
              <a:rPr lang="en-US" sz="3600" dirty="0" smtClean="0">
                <a:latin typeface="+mj-lt"/>
              </a:rPr>
            </a:br>
            <a:endParaRPr lang="en-US" sz="3600" dirty="0" smtClean="0">
              <a:latin typeface="+mj-lt"/>
            </a:endParaRPr>
          </a:p>
          <a:p>
            <a:r>
              <a:rPr lang="en-US" sz="3600" dirty="0" smtClean="0">
                <a:latin typeface="+mj-lt"/>
              </a:rPr>
              <a:t>We have more impact on them civilly than we do criminally.</a:t>
            </a:r>
            <a:endParaRPr lang="en-US" sz="3600" dirty="0">
              <a:latin typeface="+mj-lt"/>
            </a:endParaRPr>
          </a:p>
        </p:txBody>
      </p:sp>
      <p:graphicFrame>
        <p:nvGraphicFramePr>
          <p:cNvPr id="2" name="Object 1"/>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51197" name="Picture" r:id="rId3" imgW="2686812" imgH="2458212" progId="Word.Picture.8">
                  <p:embed/>
                </p:oleObj>
              </mc:Choice>
              <mc:Fallback>
                <p:oleObj name="Picture" r:id="rId3" imgW="2686812" imgH="2458212" progId="Word.Picture.8">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extLst>
      <p:ext uri="{BB962C8B-B14F-4D97-AF65-F5344CB8AC3E}">
        <p14:creationId xmlns:p14="http://schemas.microsoft.com/office/powerpoint/2010/main" val="37718096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19200"/>
            <a:ext cx="7467600" cy="2031325"/>
          </a:xfrm>
          <a:prstGeom prst="rect">
            <a:avLst/>
          </a:prstGeom>
          <a:noFill/>
        </p:spPr>
        <p:txBody>
          <a:bodyPr wrap="square" rtlCol="0">
            <a:spAutoFit/>
          </a:bodyPr>
          <a:lstStyle/>
          <a:p>
            <a:pPr algn="ctr"/>
            <a:r>
              <a:rPr lang="en-US" sz="4800" b="1" dirty="0" smtClean="0">
                <a:latin typeface="+mn-lt"/>
              </a:rPr>
              <a:t>“</a:t>
            </a:r>
            <a:r>
              <a:rPr lang="en-US" sz="5400" b="1" dirty="0" smtClean="0">
                <a:latin typeface="+mn-lt"/>
              </a:rPr>
              <a:t>Rampaging Renter” Video</a:t>
            </a:r>
          </a:p>
          <a:p>
            <a:endParaRPr lang="en-US" dirty="0"/>
          </a:p>
        </p:txBody>
      </p:sp>
      <p:pic>
        <p:nvPicPr>
          <p:cNvPr id="702471" name="Picture 7" descr="C:\Documents and Settings\ALieberenz\Local Settings\Temporary Internet Files\Content.IE5\X8F2M2P5\MC900390988[1].wmf"/>
          <p:cNvPicPr>
            <a:picLocks noChangeAspect="1" noChangeArrowheads="1"/>
          </p:cNvPicPr>
          <p:nvPr/>
        </p:nvPicPr>
        <p:blipFill>
          <a:blip r:embed="rId2" cstate="print"/>
          <a:srcRect/>
          <a:stretch>
            <a:fillRect/>
          </a:stretch>
        </p:blipFill>
        <p:spPr bwMode="auto">
          <a:xfrm>
            <a:off x="3505200" y="3124200"/>
            <a:ext cx="1916124" cy="2667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mpaging Renter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304800"/>
            <a:ext cx="8204200" cy="6153150"/>
          </a:xfrm>
          <a:prstGeom prst="rect">
            <a:avLst/>
          </a:prstGeom>
        </p:spPr>
      </p:pic>
    </p:spTree>
    <p:extLst>
      <p:ext uri="{BB962C8B-B14F-4D97-AF65-F5344CB8AC3E}">
        <p14:creationId xmlns:p14="http://schemas.microsoft.com/office/powerpoint/2010/main" val="1746058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3"/>
          <p:cNvSpPr>
            <a:spLocks noGrp="1" noChangeArrowheads="1"/>
          </p:cNvSpPr>
          <p:nvPr>
            <p:ph type="body" sz="half" idx="1"/>
          </p:nvPr>
        </p:nvSpPr>
        <p:spPr>
          <a:xfrm>
            <a:off x="0" y="2438400"/>
            <a:ext cx="9144000" cy="4114800"/>
          </a:xfrm>
        </p:spPr>
        <p:txBody>
          <a:bodyPr/>
          <a:lstStyle/>
          <a:p>
            <a:pPr algn="ctr" eaLnBrk="1" hangingPunct="1">
              <a:buFontTx/>
              <a:buNone/>
            </a:pPr>
            <a:r>
              <a:rPr lang="en-US" sz="7400" b="1" dirty="0" smtClean="0"/>
              <a:t>Tenant Screening</a:t>
            </a:r>
          </a:p>
        </p:txBody>
      </p:sp>
      <p:graphicFrame>
        <p:nvGraphicFramePr>
          <p:cNvPr id="1062913" name="Object 1"/>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063149" name="Picture" r:id="rId3" imgW="2686812" imgH="2458212" progId="Word.Picture.8">
                  <p:embed/>
                </p:oleObj>
              </mc:Choice>
              <mc:Fallback>
                <p:oleObj name="Picture" r:id="rId3" imgW="2686812" imgH="2458212" progId="Word.Picture.8">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200"/>
            <a:ext cx="7696200" cy="3539430"/>
          </a:xfrm>
          <a:prstGeom prst="rect">
            <a:avLst/>
          </a:prstGeom>
          <a:noFill/>
        </p:spPr>
        <p:txBody>
          <a:bodyPr wrap="square" rtlCol="0">
            <a:spAutoFit/>
          </a:bodyPr>
          <a:lstStyle/>
          <a:p>
            <a:pPr algn="ctr"/>
            <a:endParaRPr lang="en-US" sz="4800" b="1" u="sng" dirty="0" smtClean="0">
              <a:latin typeface="+mn-lt"/>
            </a:endParaRPr>
          </a:p>
          <a:p>
            <a:r>
              <a:rPr lang="en-US" sz="4400" dirty="0" smtClean="0">
                <a:latin typeface="+mn-lt"/>
              </a:rPr>
              <a:t>Background screening is not required, but it is the “norm”.  </a:t>
            </a:r>
          </a:p>
          <a:p>
            <a:endParaRPr lang="en-US" sz="4400" dirty="0">
              <a:latin typeface="+mn-lt"/>
            </a:endParaRPr>
          </a:p>
          <a:p>
            <a:r>
              <a:rPr lang="en-US" sz="4400" dirty="0" smtClean="0">
                <a:latin typeface="+mn-lt"/>
              </a:rPr>
              <a:t>Better to be safe than sorry!</a:t>
            </a:r>
          </a:p>
        </p:txBody>
      </p:sp>
      <p:graphicFrame>
        <p:nvGraphicFramePr>
          <p:cNvPr id="1047554"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047793" name="Picture" r:id="rId3" imgW="2686812" imgH="2458212" progId="Word.Picture.8">
                  <p:embed/>
                </p:oleObj>
              </mc:Choice>
              <mc:Fallback>
                <p:oleObj name="Picture" r:id="rId3" imgW="2686812" imgH="2458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0" y="228600"/>
            <a:ext cx="9144000" cy="990600"/>
          </a:xfrm>
        </p:spPr>
        <p:txBody>
          <a:bodyPr>
            <a:normAutofit/>
          </a:bodyPr>
          <a:lstStyle/>
          <a:p>
            <a:pPr eaLnBrk="1" fontAlgn="auto" hangingPunct="1">
              <a:spcAft>
                <a:spcPts val="0"/>
              </a:spcAft>
              <a:defRPr/>
            </a:pPr>
            <a:r>
              <a:rPr lang="en-US" dirty="0" smtClean="0">
                <a:solidFill>
                  <a:schemeClr val="tx1"/>
                </a:solidFill>
              </a:rPr>
              <a:t>TOP REASONS TO SCREEN:</a:t>
            </a:r>
          </a:p>
        </p:txBody>
      </p:sp>
      <p:sp>
        <p:nvSpPr>
          <p:cNvPr id="531459" name="Rectangle 3"/>
          <p:cNvSpPr>
            <a:spLocks noGrp="1" noChangeArrowheads="1"/>
          </p:cNvSpPr>
          <p:nvPr>
            <p:ph type="subTitle" idx="1"/>
          </p:nvPr>
        </p:nvSpPr>
        <p:spPr>
          <a:xfrm>
            <a:off x="304800" y="1752600"/>
            <a:ext cx="8458200" cy="5715000"/>
          </a:xfrm>
        </p:spPr>
        <p:txBody>
          <a:bodyPr>
            <a:noAutofit/>
          </a:bodyPr>
          <a:lstStyle/>
          <a:p>
            <a:pPr marL="341313" indent="-341313" algn="l" eaLnBrk="1" fontAlgn="auto" hangingPunct="1">
              <a:spcAft>
                <a:spcPts val="0"/>
              </a:spcAft>
              <a:buClr>
                <a:schemeClr val="tx1">
                  <a:shade val="95000"/>
                </a:schemeClr>
              </a:buClr>
              <a:buSzPct val="100000"/>
              <a:buFont typeface="Arial" panose="020B0604020202020204" pitchFamily="34" charset="0"/>
              <a:buChar char="•"/>
              <a:defRPr/>
            </a:pPr>
            <a:r>
              <a:rPr lang="en-US" dirty="0" smtClean="0"/>
              <a:t>Provides useful information of the prospective tenant to help aid you in making sound decisions</a:t>
            </a:r>
            <a:br>
              <a:rPr lang="en-US" dirty="0" smtClean="0"/>
            </a:br>
            <a:endParaRPr lang="en-US" dirty="0" smtClean="0"/>
          </a:p>
          <a:p>
            <a:pPr marL="341313" indent="-341313" algn="l" eaLnBrk="1" fontAlgn="auto" hangingPunct="1">
              <a:spcAft>
                <a:spcPts val="0"/>
              </a:spcAft>
              <a:buClr>
                <a:schemeClr val="tx1">
                  <a:shade val="95000"/>
                </a:schemeClr>
              </a:buClr>
              <a:buSzPct val="100000"/>
              <a:buFont typeface="Arial" panose="020B0604020202020204" pitchFamily="34" charset="0"/>
              <a:buChar char="•"/>
              <a:defRPr/>
            </a:pPr>
            <a:r>
              <a:rPr lang="en-US" dirty="0" smtClean="0"/>
              <a:t>Reduces likelihood of the criminal element living and operating in your building</a:t>
            </a:r>
            <a:br>
              <a:rPr lang="en-US" dirty="0" smtClean="0"/>
            </a:br>
            <a:endParaRPr lang="en-US" dirty="0" smtClean="0"/>
          </a:p>
          <a:p>
            <a:pPr marL="341313" indent="-341313" algn="l" eaLnBrk="1" fontAlgn="auto" hangingPunct="1">
              <a:spcAft>
                <a:spcPts val="0"/>
              </a:spcAft>
              <a:buClr>
                <a:schemeClr val="tx1">
                  <a:shade val="95000"/>
                </a:schemeClr>
              </a:buClr>
              <a:buSzPct val="100000"/>
              <a:buFont typeface="Arial" panose="020B0604020202020204" pitchFamily="34" charset="0"/>
              <a:buChar char="•"/>
              <a:defRPr/>
            </a:pPr>
            <a:r>
              <a:rPr lang="en-US" dirty="0" smtClean="0"/>
              <a:t>Provides a level of comfort to existing tenants</a:t>
            </a:r>
            <a:br>
              <a:rPr lang="en-US" dirty="0" smtClean="0"/>
            </a:br>
            <a:endParaRPr lang="en-US" dirty="0" smtClean="0"/>
          </a:p>
          <a:p>
            <a:pPr marL="341313" indent="-341313" algn="l" eaLnBrk="1" fontAlgn="auto" hangingPunct="1">
              <a:spcAft>
                <a:spcPts val="0"/>
              </a:spcAft>
              <a:buClr>
                <a:schemeClr val="tx1">
                  <a:shade val="95000"/>
                </a:schemeClr>
              </a:buClr>
              <a:buSzPct val="100000"/>
              <a:buFont typeface="Arial" panose="020B0604020202020204" pitchFamily="34" charset="0"/>
              <a:buChar char="•"/>
              <a:defRPr/>
            </a:pPr>
            <a:r>
              <a:rPr lang="en-US" dirty="0" smtClean="0"/>
              <a:t>Reduces insurance risks and legal exposure</a:t>
            </a:r>
            <a:r>
              <a:rPr lang="en-US" sz="2500" dirty="0" smtClean="0"/>
              <a:t/>
            </a:r>
            <a:br>
              <a:rPr lang="en-US" sz="2500" dirty="0" smtClean="0"/>
            </a:br>
            <a:endParaRPr lang="en-US" sz="1800" dirty="0" smtClean="0"/>
          </a:p>
        </p:txBody>
      </p:sp>
    </p:spTree>
    <p:extLst>
      <p:ext uri="{BB962C8B-B14F-4D97-AF65-F5344CB8AC3E}">
        <p14:creationId xmlns:p14="http://schemas.microsoft.com/office/powerpoint/2010/main" val="2638836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31459">
                                            <p:txEl>
                                              <p:pRg st="0" end="0"/>
                                            </p:txEl>
                                          </p:spTgt>
                                        </p:tgtEl>
                                        <p:attrNameLst>
                                          <p:attrName>style.visibility</p:attrName>
                                        </p:attrNameLst>
                                      </p:cBhvr>
                                      <p:to>
                                        <p:strVal val="visible"/>
                                      </p:to>
                                    </p:set>
                                    <p:anim calcmode="lin" valueType="num">
                                      <p:cBhvr additive="base">
                                        <p:cTn id="7" dur="500" fill="hold"/>
                                        <p:tgtEl>
                                          <p:spTgt spid="5314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14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1459">
                                            <p:txEl>
                                              <p:pRg st="1" end="1"/>
                                            </p:txEl>
                                          </p:spTgt>
                                        </p:tgtEl>
                                        <p:attrNameLst>
                                          <p:attrName>style.visibility</p:attrName>
                                        </p:attrNameLst>
                                      </p:cBhvr>
                                      <p:to>
                                        <p:strVal val="visible"/>
                                      </p:to>
                                    </p:set>
                                    <p:anim calcmode="lin" valueType="num">
                                      <p:cBhvr additive="base">
                                        <p:cTn id="13" dur="500" fill="hold"/>
                                        <p:tgtEl>
                                          <p:spTgt spid="5314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1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31459">
                                            <p:txEl>
                                              <p:pRg st="2" end="2"/>
                                            </p:txEl>
                                          </p:spTgt>
                                        </p:tgtEl>
                                        <p:attrNameLst>
                                          <p:attrName>style.visibility</p:attrName>
                                        </p:attrNameLst>
                                      </p:cBhvr>
                                      <p:to>
                                        <p:strVal val="visible"/>
                                      </p:to>
                                    </p:set>
                                    <p:anim calcmode="lin" valueType="num">
                                      <p:cBhvr additive="base">
                                        <p:cTn id="19" dur="500" fill="hold"/>
                                        <p:tgtEl>
                                          <p:spTgt spid="5314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14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31459">
                                            <p:txEl>
                                              <p:pRg st="3" end="3"/>
                                            </p:txEl>
                                          </p:spTgt>
                                        </p:tgtEl>
                                        <p:attrNameLst>
                                          <p:attrName>style.visibility</p:attrName>
                                        </p:attrNameLst>
                                      </p:cBhvr>
                                      <p:to>
                                        <p:strVal val="visible"/>
                                      </p:to>
                                    </p:set>
                                    <p:anim calcmode="lin" valueType="num">
                                      <p:cBhvr additive="base">
                                        <p:cTn id="25" dur="500" fill="hold"/>
                                        <p:tgtEl>
                                          <p:spTgt spid="5314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3145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0" y="0"/>
            <a:ext cx="9144000" cy="1600200"/>
          </a:xfrm>
        </p:spPr>
        <p:txBody>
          <a:bodyPr>
            <a:normAutofit fontScale="90000"/>
          </a:bodyPr>
          <a:lstStyle/>
          <a:p>
            <a:pPr eaLnBrk="1" fontAlgn="auto" hangingPunct="1">
              <a:spcAft>
                <a:spcPts val="0"/>
              </a:spcAft>
              <a:defRPr/>
            </a:pPr>
            <a:r>
              <a:rPr lang="en-US" sz="5400" dirty="0" smtClean="0">
                <a:solidFill>
                  <a:srgbClr val="FF3300"/>
                </a:solidFill>
              </a:rPr>
              <a:t/>
            </a:r>
            <a:br>
              <a:rPr lang="en-US" sz="5400" dirty="0" smtClean="0">
                <a:solidFill>
                  <a:srgbClr val="FF3300"/>
                </a:solidFill>
              </a:rPr>
            </a:br>
            <a:r>
              <a:rPr lang="en-US" sz="6100" dirty="0" smtClean="0">
                <a:solidFill>
                  <a:schemeClr val="tx1"/>
                </a:solidFill>
              </a:rPr>
              <a:t>Criminals Prefer Rentals</a:t>
            </a:r>
          </a:p>
        </p:txBody>
      </p:sp>
      <p:sp>
        <p:nvSpPr>
          <p:cNvPr id="499714" name="Rectangle 3"/>
          <p:cNvSpPr>
            <a:spLocks noGrp="1" noChangeArrowheads="1"/>
          </p:cNvSpPr>
          <p:nvPr>
            <p:ph type="body" sz="half" idx="1"/>
          </p:nvPr>
        </p:nvSpPr>
        <p:spPr>
          <a:xfrm>
            <a:off x="533400" y="1524000"/>
            <a:ext cx="5334000" cy="5334000"/>
          </a:xfrm>
        </p:spPr>
        <p:txBody>
          <a:bodyPr/>
          <a:lstStyle/>
          <a:p>
            <a:pPr eaLnBrk="1" hangingPunct="1"/>
            <a:endParaRPr lang="en-US" dirty="0" smtClean="0"/>
          </a:p>
          <a:p>
            <a:pPr eaLnBrk="1" hangingPunct="1">
              <a:buClrTx/>
              <a:buFont typeface="Arial" pitchFamily="34" charset="0"/>
              <a:buChar char="•"/>
            </a:pPr>
            <a:r>
              <a:rPr lang="en-US" sz="3000" dirty="0" smtClean="0"/>
              <a:t>They are often very transitory in nature</a:t>
            </a:r>
          </a:p>
          <a:p>
            <a:pPr eaLnBrk="1" hangingPunct="1">
              <a:buClrTx/>
              <a:buFont typeface="Arial" pitchFamily="34" charset="0"/>
              <a:buChar char="•"/>
            </a:pPr>
            <a:r>
              <a:rPr lang="en-US" sz="3000" dirty="0" smtClean="0"/>
              <a:t>If necessary, they can move away quickly</a:t>
            </a:r>
          </a:p>
          <a:p>
            <a:pPr eaLnBrk="1" hangingPunct="1">
              <a:buClrTx/>
              <a:buFont typeface="Arial" pitchFamily="34" charset="0"/>
              <a:buChar char="•"/>
            </a:pPr>
            <a:r>
              <a:rPr lang="en-US" sz="3000" dirty="0" smtClean="0"/>
              <a:t>They want to BLEND into a larger crowd</a:t>
            </a:r>
          </a:p>
          <a:p>
            <a:pPr eaLnBrk="1" hangingPunct="1">
              <a:buClrTx/>
              <a:buFont typeface="Arial" pitchFamily="34" charset="0"/>
              <a:buChar char="•"/>
            </a:pPr>
            <a:r>
              <a:rPr lang="en-US" sz="3000" dirty="0" smtClean="0"/>
              <a:t>Asset-Forfeiture Laws do not generally apply</a:t>
            </a:r>
          </a:p>
        </p:txBody>
      </p:sp>
      <p:pic>
        <p:nvPicPr>
          <p:cNvPr id="499715" name="Picture 3"/>
          <p:cNvPicPr>
            <a:picLocks noGrp="1" noChangeAspect="1" noChangeArrowheads="1"/>
          </p:cNvPicPr>
          <p:nvPr>
            <p:ph type="clipArt" sz="half" idx="2"/>
          </p:nvPr>
        </p:nvPicPr>
        <p:blipFill>
          <a:blip r:embed="rId2" cstate="screen"/>
          <a:srcRect/>
          <a:stretch>
            <a:fillRect/>
          </a:stretch>
        </p:blipFill>
        <p:spPr>
          <a:xfrm>
            <a:off x="5943600" y="2286000"/>
            <a:ext cx="3048000" cy="32766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p:cNvSpPr>
          <p:nvPr>
            <p:ph type="ctrTitle" idx="4294967295"/>
          </p:nvPr>
        </p:nvSpPr>
        <p:spPr bwMode="auto">
          <a:xfrm>
            <a:off x="381000" y="457200"/>
            <a:ext cx="8229600" cy="1905000"/>
          </a:xfrm>
        </p:spPr>
        <p:txBody>
          <a:bodyPr wrap="square" lIns="91440" tIns="45720" rIns="91440" bIns="45720" numCol="1" anchorCtr="0" compatLnSpc="1">
            <a:prstTxWarp prst="textNoShape">
              <a:avLst/>
            </a:prstTxWarp>
            <a:noAutofit/>
          </a:bodyPr>
          <a:lstStyle/>
          <a:p>
            <a:pPr eaLnBrk="1" hangingPunct="1">
              <a:defRPr/>
            </a:pPr>
            <a:r>
              <a:rPr lang="en-US" sz="6000" dirty="0" smtClean="0">
                <a:ln>
                  <a:noFill/>
                </a:ln>
                <a:solidFill>
                  <a:schemeClr val="tx1"/>
                </a:solidFill>
                <a:effectLst/>
              </a:rPr>
              <a:t>Most Criminals look for:</a:t>
            </a:r>
          </a:p>
        </p:txBody>
      </p:sp>
      <p:sp>
        <p:nvSpPr>
          <p:cNvPr id="558083" name="Rectangle 3"/>
          <p:cNvSpPr>
            <a:spLocks noGrp="1"/>
          </p:cNvSpPr>
          <p:nvPr>
            <p:ph type="subTitle" idx="4294967295"/>
          </p:nvPr>
        </p:nvSpPr>
        <p:spPr>
          <a:xfrm>
            <a:off x="533400" y="2971800"/>
            <a:ext cx="8077200" cy="3429000"/>
          </a:xfrm>
        </p:spPr>
        <p:txBody>
          <a:bodyPr/>
          <a:lstStyle/>
          <a:p>
            <a:pPr marL="0" indent="0" algn="ctr" eaLnBrk="1" hangingPunct="1">
              <a:buClrTx/>
              <a:buFont typeface="Wingdings" pitchFamily="2" charset="2"/>
              <a:buChar char="Ø"/>
            </a:pPr>
            <a:r>
              <a:rPr lang="en-US" sz="4400" dirty="0" smtClean="0"/>
              <a:t>The path of least resistance</a:t>
            </a:r>
          </a:p>
          <a:p>
            <a:pPr marL="0" indent="0" algn="ctr" eaLnBrk="1" hangingPunct="1">
              <a:buClrTx/>
              <a:buFont typeface="Wingdings" pitchFamily="2" charset="2"/>
              <a:buChar char="Ø"/>
            </a:pPr>
            <a:r>
              <a:rPr lang="en-US" sz="4400" dirty="0" smtClean="0"/>
              <a:t>The easy target</a:t>
            </a:r>
          </a:p>
          <a:p>
            <a:pPr marL="0" indent="0" algn="ctr" eaLnBrk="1" hangingPunct="1">
              <a:buClrTx/>
              <a:buFont typeface="Wingdings" pitchFamily="2" charset="2"/>
              <a:buChar char="Ø"/>
            </a:pPr>
            <a:r>
              <a:rPr lang="en-US" sz="4400" dirty="0" smtClean="0"/>
              <a:t>The unaware</a:t>
            </a:r>
          </a:p>
          <a:p>
            <a:pPr marL="0" indent="0" algn="ctr" eaLnBrk="1" hangingPunct="1">
              <a:buClrTx/>
              <a:buFont typeface="Wingdings" pitchFamily="2" charset="2"/>
              <a:buChar char="Ø"/>
            </a:pPr>
            <a:r>
              <a:rPr lang="en-US" sz="4400" dirty="0" smtClean="0"/>
              <a:t>The fearful</a:t>
            </a:r>
          </a:p>
          <a:p>
            <a:pPr marL="0" indent="0" algn="ctr" eaLnBrk="1" hangingPunct="1">
              <a:buFont typeface="Wingdings 2" pitchFamily="18" charset="2"/>
              <a:buNone/>
            </a:pPr>
            <a:endParaRPr lang="en-US" sz="2000" dirty="0" smtClean="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3"/>
          <p:cNvSpPr>
            <a:spLocks noGrp="1" noChangeArrowheads="1"/>
          </p:cNvSpPr>
          <p:nvPr>
            <p:ph type="subTitle" idx="4294967295"/>
          </p:nvPr>
        </p:nvSpPr>
        <p:spPr>
          <a:xfrm>
            <a:off x="0" y="0"/>
            <a:ext cx="9144000" cy="6858000"/>
          </a:xfrm>
        </p:spPr>
        <p:txBody>
          <a:bodyPr/>
          <a:lstStyle/>
          <a:p>
            <a:pPr marL="0" indent="0" algn="ctr" eaLnBrk="1" hangingPunct="1">
              <a:lnSpc>
                <a:spcPct val="90000"/>
              </a:lnSpc>
              <a:buFontTx/>
              <a:buNone/>
            </a:pPr>
            <a:r>
              <a:rPr lang="en-US" sz="4800" b="1" i="1" dirty="0" smtClean="0"/>
              <a:t>SINGLE UNIT </a:t>
            </a:r>
          </a:p>
          <a:p>
            <a:pPr marL="0" indent="0" algn="ctr" eaLnBrk="1" hangingPunct="1">
              <a:lnSpc>
                <a:spcPct val="90000"/>
              </a:lnSpc>
              <a:buFontTx/>
              <a:buNone/>
            </a:pPr>
            <a:r>
              <a:rPr lang="en-US" sz="4800" b="1" i="1" dirty="0" smtClean="0"/>
              <a:t>RENTAL OWNERS </a:t>
            </a:r>
          </a:p>
          <a:p>
            <a:pPr marL="0" indent="0" algn="ctr" eaLnBrk="1" hangingPunct="1">
              <a:lnSpc>
                <a:spcPct val="90000"/>
              </a:lnSpc>
              <a:buFontTx/>
              <a:buNone/>
            </a:pPr>
            <a:r>
              <a:rPr lang="en-US" sz="4800" b="1" i="1" dirty="0" smtClean="0"/>
              <a:t>CAN BE BIGGER TARGETS…..</a:t>
            </a:r>
          </a:p>
          <a:p>
            <a:pPr marL="0" indent="0" algn="ctr" eaLnBrk="1" hangingPunct="1">
              <a:lnSpc>
                <a:spcPct val="90000"/>
              </a:lnSpc>
              <a:buFontTx/>
              <a:buNone/>
            </a:pPr>
            <a:endParaRPr lang="en-US" sz="2400" b="1" i="1" dirty="0" smtClean="0"/>
          </a:p>
          <a:p>
            <a:pPr marL="0" indent="0" algn="ctr" eaLnBrk="1" hangingPunct="1">
              <a:lnSpc>
                <a:spcPct val="90000"/>
              </a:lnSpc>
              <a:buClrTx/>
              <a:buFont typeface="Arial" pitchFamily="34" charset="0"/>
              <a:buChar char="•"/>
            </a:pPr>
            <a:r>
              <a:rPr lang="en-US" sz="4600" i="1" dirty="0" smtClean="0"/>
              <a:t>No managers on site</a:t>
            </a:r>
          </a:p>
          <a:p>
            <a:pPr marL="0" indent="0" algn="ctr" eaLnBrk="1" hangingPunct="1">
              <a:lnSpc>
                <a:spcPct val="90000"/>
              </a:lnSpc>
              <a:buClrTx/>
              <a:buFont typeface="Arial" pitchFamily="34" charset="0"/>
              <a:buChar char="•"/>
            </a:pPr>
            <a:r>
              <a:rPr lang="en-US" sz="4600" i="1" dirty="0" smtClean="0"/>
              <a:t>Owner may not live in town</a:t>
            </a:r>
          </a:p>
          <a:p>
            <a:pPr marL="0" indent="0" algn="ctr" eaLnBrk="1" hangingPunct="1">
              <a:lnSpc>
                <a:spcPct val="90000"/>
              </a:lnSpc>
              <a:buClrTx/>
              <a:buFont typeface="Arial" pitchFamily="34" charset="0"/>
              <a:buChar char="•"/>
            </a:pPr>
            <a:r>
              <a:rPr lang="en-US" sz="4600" i="1" dirty="0" smtClean="0"/>
              <a:t>Owner may not check property often</a:t>
            </a:r>
          </a:p>
          <a:p>
            <a:pPr marL="0" indent="0" algn="ctr" eaLnBrk="1" hangingPunct="1">
              <a:lnSpc>
                <a:spcPct val="90000"/>
              </a:lnSpc>
              <a:buFontTx/>
              <a:buNone/>
            </a:pPr>
            <a:endParaRPr lang="en-US" i="1"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0" y="0"/>
            <a:ext cx="9144000" cy="1143000"/>
          </a:xfrm>
        </p:spPr>
        <p:txBody>
          <a:bodyPr>
            <a:normAutofit/>
          </a:bodyPr>
          <a:lstStyle/>
          <a:p>
            <a:pPr eaLnBrk="1" fontAlgn="auto" hangingPunct="1">
              <a:spcAft>
                <a:spcPts val="0"/>
              </a:spcAft>
              <a:defRPr/>
            </a:pPr>
            <a:r>
              <a:rPr lang="en-US" sz="4600" dirty="0" smtClean="0">
                <a:solidFill>
                  <a:schemeClr val="tx1"/>
                </a:solidFill>
              </a:rPr>
              <a:t>If we DON’T rent to criminals:</a:t>
            </a:r>
          </a:p>
        </p:txBody>
      </p:sp>
      <p:sp>
        <p:nvSpPr>
          <p:cNvPr id="20484" name="Rectangle 3"/>
          <p:cNvSpPr>
            <a:spLocks noGrp="1" noChangeArrowheads="1"/>
          </p:cNvSpPr>
          <p:nvPr>
            <p:ph type="body" sz="half" idx="1"/>
          </p:nvPr>
        </p:nvSpPr>
        <p:spPr>
          <a:xfrm>
            <a:off x="457200" y="1600200"/>
            <a:ext cx="5029200" cy="4648200"/>
          </a:xfrm>
        </p:spPr>
        <p:txBody>
          <a:bodyPr>
            <a:normAutofit/>
          </a:bodyPr>
          <a:lstStyle/>
          <a:p>
            <a:pPr marL="548640" indent="-411480" eaLnBrk="1" fontAlgn="auto" hangingPunct="1">
              <a:spcAft>
                <a:spcPts val="0"/>
              </a:spcAft>
              <a:buClr>
                <a:schemeClr val="tx1">
                  <a:shade val="95000"/>
                </a:schemeClr>
              </a:buClr>
              <a:buFont typeface="Arial" pitchFamily="34" charset="0"/>
              <a:buChar char="•"/>
              <a:defRPr/>
            </a:pPr>
            <a:r>
              <a:rPr lang="en-US" sz="3800" dirty="0" smtClean="0"/>
              <a:t>We keep them out of our communities</a:t>
            </a:r>
          </a:p>
          <a:p>
            <a:pPr marL="548640" indent="-411480" eaLnBrk="1" fontAlgn="auto" hangingPunct="1">
              <a:spcAft>
                <a:spcPts val="0"/>
              </a:spcAft>
              <a:buClr>
                <a:schemeClr val="tx1">
                  <a:shade val="95000"/>
                </a:schemeClr>
              </a:buClr>
              <a:buFont typeface="Arial" pitchFamily="34" charset="0"/>
              <a:buChar char="•"/>
              <a:defRPr/>
            </a:pPr>
            <a:r>
              <a:rPr lang="en-US" sz="3800" dirty="0" smtClean="0"/>
              <a:t>We cut crime in rental properties</a:t>
            </a:r>
          </a:p>
          <a:p>
            <a:pPr marL="548640" indent="-411480" eaLnBrk="1" fontAlgn="auto" hangingPunct="1">
              <a:spcAft>
                <a:spcPts val="0"/>
              </a:spcAft>
              <a:buClr>
                <a:schemeClr val="tx1">
                  <a:shade val="95000"/>
                </a:schemeClr>
              </a:buClr>
              <a:buFont typeface="Arial" pitchFamily="34" charset="0"/>
              <a:buChar char="•"/>
              <a:defRPr/>
            </a:pPr>
            <a:r>
              <a:rPr lang="en-US" sz="3800" dirty="0" smtClean="0"/>
              <a:t>We cut crime village-wide</a:t>
            </a:r>
          </a:p>
          <a:p>
            <a:pPr marL="548640" indent="-411480" eaLnBrk="1" fontAlgn="auto" hangingPunct="1">
              <a:spcAft>
                <a:spcPts val="0"/>
              </a:spcAft>
              <a:buClr>
                <a:schemeClr val="tx1">
                  <a:shade val="95000"/>
                </a:schemeClr>
              </a:buClr>
              <a:buFont typeface="Wingdings 2"/>
              <a:buChar char=""/>
              <a:defRPr/>
            </a:pPr>
            <a:endParaRPr lang="en-US" sz="3600" dirty="0" smtClean="0"/>
          </a:p>
        </p:txBody>
      </p:sp>
      <p:pic>
        <p:nvPicPr>
          <p:cNvPr id="502787" name="Picture 13"/>
          <p:cNvPicPr>
            <a:picLocks noGrp="1" noChangeAspect="1" noChangeArrowheads="1"/>
          </p:cNvPicPr>
          <p:nvPr>
            <p:ph type="clipArt" sz="half" idx="2"/>
          </p:nvPr>
        </p:nvPicPr>
        <p:blipFill>
          <a:blip r:embed="rId2" cstate="screen"/>
          <a:srcRect/>
          <a:stretch>
            <a:fillRect/>
          </a:stretch>
        </p:blipFill>
        <p:spPr>
          <a:xfrm>
            <a:off x="5791200" y="2057400"/>
            <a:ext cx="3124200" cy="37338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Grp="1" noChangeArrowheads="1"/>
          </p:cNvSpPr>
          <p:nvPr>
            <p:ph type="ctrTitle" idx="4294967295"/>
          </p:nvPr>
        </p:nvSpPr>
        <p:spPr>
          <a:xfrm>
            <a:off x="0" y="300038"/>
            <a:ext cx="9144000" cy="1524000"/>
          </a:xfrm>
        </p:spPr>
        <p:txBody>
          <a:bodyPr>
            <a:normAutofit/>
          </a:bodyPr>
          <a:lstStyle/>
          <a:p>
            <a:pPr eaLnBrk="1" fontAlgn="auto" hangingPunct="1">
              <a:spcAft>
                <a:spcPts val="0"/>
              </a:spcAft>
              <a:defRPr/>
            </a:pPr>
            <a:r>
              <a:rPr lang="en-US" sz="4800" u="sng" dirty="0" smtClean="0">
                <a:solidFill>
                  <a:schemeClr val="tx1"/>
                </a:solidFill>
                <a:effectLst>
                  <a:outerShdw blurRad="38100" dist="38100" dir="2700000" algn="tl">
                    <a:srgbClr val="000000"/>
                  </a:outerShdw>
                </a:effectLst>
              </a:rPr>
              <a:t>ADDISON, ILLINOIS</a:t>
            </a:r>
            <a:endParaRPr lang="en-US" sz="4800" u="sng" dirty="0">
              <a:solidFill>
                <a:schemeClr val="tx1"/>
              </a:solidFill>
            </a:endParaRPr>
          </a:p>
        </p:txBody>
      </p:sp>
      <p:sp>
        <p:nvSpPr>
          <p:cNvPr id="1068035" name="Rectangle 3"/>
          <p:cNvSpPr>
            <a:spLocks noGrp="1" noChangeArrowheads="1"/>
          </p:cNvSpPr>
          <p:nvPr>
            <p:ph type="subTitle" idx="4294967295"/>
          </p:nvPr>
        </p:nvSpPr>
        <p:spPr>
          <a:xfrm>
            <a:off x="1071562" y="1741262"/>
            <a:ext cx="6777038" cy="4152900"/>
          </a:xfrm>
        </p:spPr>
        <p:txBody>
          <a:bodyPr>
            <a:normAutofit/>
          </a:bodyPr>
          <a:lstStyle/>
          <a:p>
            <a:pPr marL="571500" indent="-571500" eaLnBrk="1" fontAlgn="auto" hangingPunct="1">
              <a:spcAft>
                <a:spcPts val="0"/>
              </a:spcAft>
              <a:buClr>
                <a:schemeClr val="tx1">
                  <a:shade val="95000"/>
                </a:schemeClr>
              </a:buClr>
              <a:buFont typeface="Arial" panose="020B0604020202020204" pitchFamily="34" charset="0"/>
              <a:buChar char="•"/>
              <a:defRPr/>
            </a:pPr>
            <a:r>
              <a:rPr lang="en-US" sz="4500" dirty="0" smtClean="0">
                <a:latin typeface="Arial" panose="020B0604020202020204" pitchFamily="34" charset="0"/>
                <a:cs typeface="Arial" panose="020B0604020202020204" pitchFamily="34" charset="0"/>
              </a:rPr>
              <a:t>Population – 36,942</a:t>
            </a:r>
            <a:br>
              <a:rPr lang="en-US" sz="45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marL="571500" indent="-571500" eaLnBrk="1" fontAlgn="auto" hangingPunct="1">
              <a:spcAft>
                <a:spcPts val="0"/>
              </a:spcAft>
              <a:buClr>
                <a:schemeClr val="tx1">
                  <a:shade val="95000"/>
                </a:schemeClr>
              </a:buClr>
              <a:buFont typeface="Arial" panose="020B0604020202020204" pitchFamily="34" charset="0"/>
              <a:buChar char="•"/>
              <a:defRPr/>
            </a:pPr>
            <a:r>
              <a:rPr lang="en-US" sz="4500" dirty="0" smtClean="0">
                <a:latin typeface="Arial" panose="020B0604020202020204" pitchFamily="34" charset="0"/>
                <a:cs typeface="Arial" panose="020B0604020202020204" pitchFamily="34" charset="0"/>
              </a:rPr>
              <a:t>1,152 Rental Properties</a:t>
            </a:r>
            <a:br>
              <a:rPr lang="en-US" sz="45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marL="571500" indent="-571500" eaLnBrk="1" fontAlgn="auto" hangingPunct="1">
              <a:spcAft>
                <a:spcPts val="0"/>
              </a:spcAft>
              <a:buClr>
                <a:schemeClr val="tx1">
                  <a:shade val="95000"/>
                </a:schemeClr>
              </a:buClr>
              <a:buFont typeface="Arial" panose="020B0604020202020204" pitchFamily="34" charset="0"/>
              <a:buChar char="•"/>
              <a:defRPr/>
            </a:pPr>
            <a:r>
              <a:rPr lang="en-US" sz="4500" dirty="0" smtClean="0">
                <a:latin typeface="Arial" panose="020B0604020202020204" pitchFamily="34" charset="0"/>
                <a:cs typeface="Arial" panose="020B0604020202020204" pitchFamily="34" charset="0"/>
              </a:rPr>
              <a:t>4,081 Rental Units</a:t>
            </a:r>
            <a:br>
              <a:rPr lang="en-US" sz="45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pPr marL="571500" indent="-571500" eaLnBrk="1" fontAlgn="auto" hangingPunct="1">
              <a:spcAft>
                <a:spcPts val="0"/>
              </a:spcAft>
              <a:buClr>
                <a:schemeClr val="tx1">
                  <a:shade val="95000"/>
                </a:schemeClr>
              </a:buClr>
              <a:buFont typeface="Arial" panose="020B0604020202020204" pitchFamily="34" charset="0"/>
              <a:buChar char="•"/>
              <a:defRPr/>
            </a:pPr>
            <a:r>
              <a:rPr lang="en-US" sz="4500" dirty="0" smtClean="0">
                <a:latin typeface="Arial" panose="020B0604020202020204" pitchFamily="34" charset="0"/>
                <a:cs typeface="Arial" panose="020B0604020202020204" pitchFamily="34" charset="0"/>
              </a:rPr>
              <a:t>762 Landlords</a:t>
            </a:r>
            <a:endParaRPr lang="en-US" sz="4500" dirty="0">
              <a:latin typeface="Arial" panose="020B0604020202020204" pitchFamily="34" charset="0"/>
              <a:cs typeface="Arial" panose="020B0604020202020204" pitchFamily="34" charset="0"/>
            </a:endParaRPr>
          </a:p>
          <a:p>
            <a:pPr marL="0" indent="0" algn="ctr" eaLnBrk="1" fontAlgn="auto" hangingPunct="1">
              <a:spcAft>
                <a:spcPts val="0"/>
              </a:spcAft>
              <a:buClr>
                <a:schemeClr val="tx1">
                  <a:shade val="95000"/>
                </a:schemeClr>
              </a:buClr>
              <a:buFontTx/>
              <a:buNone/>
              <a:defRPr/>
            </a:pPr>
            <a:endParaRPr lang="en-US" sz="4000" i="1" dirty="0"/>
          </a:p>
        </p:txBody>
      </p:sp>
      <p:graphicFrame>
        <p:nvGraphicFramePr>
          <p:cNvPr id="130054" name="Object 6"/>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61388" name="Picture" r:id="rId3" imgW="2686812" imgH="2458212" progId="Word.Picture.8">
                  <p:embed/>
                </p:oleObj>
              </mc:Choice>
              <mc:Fallback>
                <p:oleObj name="Picture" r:id="rId3" imgW="2686812" imgH="2458212"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0057"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pic>
        <p:nvPicPr>
          <p:cNvPr id="1161220" name="Picture 4" descr="C:\Users\ALieberenz\AppData\Local\Microsoft\Windows\Temporary Internet Files\Content.IE5\Y4SLHW26\home-307672_64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817712"/>
            <a:ext cx="2590800" cy="273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255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0" y="0"/>
            <a:ext cx="9144000" cy="1447800"/>
          </a:xfrm>
        </p:spPr>
        <p:txBody>
          <a:bodyPr>
            <a:noAutofit/>
          </a:bodyPr>
          <a:lstStyle/>
          <a:p>
            <a:pPr eaLnBrk="1" fontAlgn="auto" hangingPunct="1">
              <a:spcAft>
                <a:spcPts val="0"/>
              </a:spcAft>
              <a:defRPr/>
            </a:pPr>
            <a:r>
              <a:rPr lang="en-US" sz="4800" dirty="0" smtClean="0">
                <a:solidFill>
                  <a:schemeClr val="tx1"/>
                </a:solidFill>
              </a:rPr>
              <a:t>The </a:t>
            </a:r>
            <a:r>
              <a:rPr lang="en-US" sz="4800" i="1" dirty="0" smtClean="0">
                <a:solidFill>
                  <a:schemeClr val="tx1"/>
                </a:solidFill>
              </a:rPr>
              <a:t> </a:t>
            </a:r>
            <a:r>
              <a:rPr lang="en-US" sz="4800" i="1" u="sng" dirty="0" smtClean="0">
                <a:solidFill>
                  <a:schemeClr val="tx1"/>
                </a:solidFill>
              </a:rPr>
              <a:t>BEST </a:t>
            </a:r>
            <a:r>
              <a:rPr lang="en-US" sz="4800" i="1" dirty="0" smtClean="0">
                <a:solidFill>
                  <a:schemeClr val="tx1"/>
                </a:solidFill>
              </a:rPr>
              <a:t> </a:t>
            </a:r>
            <a:r>
              <a:rPr lang="en-US" sz="4800" dirty="0" smtClean="0">
                <a:solidFill>
                  <a:schemeClr val="tx1"/>
                </a:solidFill>
              </a:rPr>
              <a:t>Way to </a:t>
            </a:r>
            <a:br>
              <a:rPr lang="en-US" sz="4800" dirty="0" smtClean="0">
                <a:solidFill>
                  <a:schemeClr val="tx1"/>
                </a:solidFill>
              </a:rPr>
            </a:br>
            <a:r>
              <a:rPr lang="en-US" sz="4800" dirty="0" smtClean="0">
                <a:solidFill>
                  <a:schemeClr val="tx1"/>
                </a:solidFill>
              </a:rPr>
              <a:t>Prevent 	Crime?</a:t>
            </a:r>
          </a:p>
        </p:txBody>
      </p:sp>
      <p:sp>
        <p:nvSpPr>
          <p:cNvPr id="500738" name="Rectangle 3"/>
          <p:cNvSpPr>
            <a:spLocks noGrp="1" noChangeArrowheads="1"/>
          </p:cNvSpPr>
          <p:nvPr>
            <p:ph type="body" sz="half" idx="2"/>
          </p:nvPr>
        </p:nvSpPr>
        <p:spPr>
          <a:xfrm>
            <a:off x="4800600" y="1600200"/>
            <a:ext cx="3886200" cy="4525963"/>
          </a:xfrm>
        </p:spPr>
        <p:txBody>
          <a:bodyPr/>
          <a:lstStyle/>
          <a:p>
            <a:pPr eaLnBrk="1" hangingPunct="1">
              <a:buNone/>
            </a:pPr>
            <a:r>
              <a:rPr lang="en-US" sz="6600" dirty="0" smtClean="0"/>
              <a:t> Stop it  at the Front Door!</a:t>
            </a:r>
            <a:endParaRPr lang="en-US" dirty="0" smtClean="0"/>
          </a:p>
        </p:txBody>
      </p:sp>
      <p:pic>
        <p:nvPicPr>
          <p:cNvPr id="500739" name="Picture 4"/>
          <p:cNvPicPr>
            <a:picLocks noGrp="1" noChangeAspect="1" noChangeArrowheads="1"/>
          </p:cNvPicPr>
          <p:nvPr>
            <p:ph type="clipArt" sz="half" idx="1"/>
          </p:nvPr>
        </p:nvPicPr>
        <p:blipFill>
          <a:blip r:embed="rId2" cstate="screen"/>
          <a:srcRect/>
          <a:stretch>
            <a:fillRect/>
          </a:stretch>
        </p:blipFill>
        <p:spPr>
          <a:xfrm>
            <a:off x="457200" y="1833563"/>
            <a:ext cx="4038600" cy="4059237"/>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0" y="381000"/>
            <a:ext cx="9144000" cy="1371600"/>
          </a:xfrm>
        </p:spPr>
        <p:txBody>
          <a:bodyPr>
            <a:noAutofit/>
          </a:bodyPr>
          <a:lstStyle/>
          <a:p>
            <a:pPr eaLnBrk="1" fontAlgn="auto" hangingPunct="1">
              <a:spcAft>
                <a:spcPts val="0"/>
              </a:spcAft>
              <a:defRPr/>
            </a:pPr>
            <a:r>
              <a:rPr lang="en-US" sz="4800" dirty="0" smtClean="0">
                <a:solidFill>
                  <a:schemeClr val="tx1"/>
                </a:solidFill>
              </a:rPr>
              <a:t>The </a:t>
            </a:r>
            <a:r>
              <a:rPr lang="en-US" sz="4800" i="1" u="sng" dirty="0" smtClean="0">
                <a:solidFill>
                  <a:schemeClr val="tx1"/>
                </a:solidFill>
              </a:rPr>
              <a:t>WORST</a:t>
            </a:r>
            <a:r>
              <a:rPr lang="en-US" sz="4800" i="1" dirty="0" smtClean="0">
                <a:solidFill>
                  <a:schemeClr val="tx1"/>
                </a:solidFill>
              </a:rPr>
              <a:t> </a:t>
            </a:r>
            <a:r>
              <a:rPr lang="en-US" sz="4800" dirty="0" smtClean="0">
                <a:solidFill>
                  <a:schemeClr val="tx1"/>
                </a:solidFill>
              </a:rPr>
              <a:t> time to ‘screen’   your residents?</a:t>
            </a:r>
          </a:p>
        </p:txBody>
      </p:sp>
      <p:sp>
        <p:nvSpPr>
          <p:cNvPr id="178185" name="Rectangle 4"/>
          <p:cNvSpPr>
            <a:spLocks noGrp="1" noChangeArrowheads="1"/>
          </p:cNvSpPr>
          <p:nvPr>
            <p:ph type="body" sz="half" idx="2"/>
          </p:nvPr>
        </p:nvSpPr>
        <p:spPr>
          <a:xfrm>
            <a:off x="4038600" y="2209800"/>
            <a:ext cx="4648200" cy="3916363"/>
          </a:xfrm>
        </p:spPr>
        <p:txBody>
          <a:bodyPr/>
          <a:lstStyle/>
          <a:p>
            <a:pPr algn="ctr" eaLnBrk="1" hangingPunct="1">
              <a:buNone/>
            </a:pPr>
            <a:r>
              <a:rPr lang="en-US" sz="5400" b="1" dirty="0" smtClean="0"/>
              <a:t>	DURING THE EVICTION PROCESS!</a:t>
            </a:r>
          </a:p>
        </p:txBody>
      </p:sp>
      <p:pic>
        <p:nvPicPr>
          <p:cNvPr id="2" name="Picture 9" descr="C:\Documents and Settings\ALieberenz\Local Settings\Temporary Internet Files\Content.IE5\M37XJY5A\MC900029986[1].wmf"/>
          <p:cNvPicPr>
            <a:picLocks noChangeAspect="1" noChangeArrowheads="1"/>
          </p:cNvPicPr>
          <p:nvPr/>
        </p:nvPicPr>
        <p:blipFill>
          <a:blip r:embed="rId2" cstate="print"/>
          <a:srcRect/>
          <a:stretch>
            <a:fillRect/>
          </a:stretch>
        </p:blipFill>
        <p:spPr bwMode="auto">
          <a:xfrm>
            <a:off x="521987" y="2448322"/>
            <a:ext cx="3440413" cy="303807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0" y="381000"/>
            <a:ext cx="9144000" cy="2895600"/>
          </a:xfrm>
        </p:spPr>
        <p:txBody>
          <a:bodyPr>
            <a:normAutofit fontScale="90000"/>
          </a:bodyPr>
          <a:lstStyle/>
          <a:p>
            <a:pPr eaLnBrk="1" fontAlgn="auto" hangingPunct="1">
              <a:spcAft>
                <a:spcPts val="0"/>
              </a:spcAft>
              <a:defRPr/>
            </a:pPr>
            <a:r>
              <a:rPr lang="en-US" sz="7200" dirty="0" smtClean="0"/>
              <a:t/>
            </a:r>
            <a:br>
              <a:rPr lang="en-US" sz="7200" dirty="0" smtClean="0"/>
            </a:br>
            <a:r>
              <a:rPr lang="en-US" sz="7200" dirty="0" smtClean="0"/>
              <a:t/>
            </a:r>
            <a:br>
              <a:rPr lang="en-US" sz="7200" dirty="0" smtClean="0"/>
            </a:br>
            <a:r>
              <a:rPr lang="en-US" sz="7200" dirty="0" smtClean="0">
                <a:solidFill>
                  <a:schemeClr val="tx1"/>
                </a:solidFill>
              </a:rPr>
              <a:t>Consider An Application ‘Interview’</a:t>
            </a:r>
            <a:endParaRPr lang="en-US" dirty="0" smtClean="0">
              <a:solidFill>
                <a:schemeClr val="tx1"/>
              </a:solidFill>
            </a:endParaRPr>
          </a:p>
        </p:txBody>
      </p:sp>
      <p:sp>
        <p:nvSpPr>
          <p:cNvPr id="515074" name="Rectangle 3"/>
          <p:cNvSpPr>
            <a:spLocks noGrp="1" noChangeArrowheads="1"/>
          </p:cNvSpPr>
          <p:nvPr>
            <p:ph type="subTitle" idx="1"/>
          </p:nvPr>
        </p:nvSpPr>
        <p:spPr>
          <a:xfrm>
            <a:off x="1371600" y="3332163"/>
            <a:ext cx="6553200" cy="2382837"/>
          </a:xfrm>
        </p:spPr>
        <p:txBody>
          <a:bodyPr/>
          <a:lstStyle/>
          <a:p>
            <a:pPr eaLnBrk="1" hangingPunct="1">
              <a:lnSpc>
                <a:spcPct val="80000"/>
              </a:lnSpc>
            </a:pPr>
            <a:endParaRPr lang="en-US" sz="3600" dirty="0" smtClean="0">
              <a:solidFill>
                <a:srgbClr val="FFCCFF"/>
              </a:solidFill>
            </a:endParaRPr>
          </a:p>
          <a:p>
            <a:pPr eaLnBrk="1" hangingPunct="1"/>
            <a:r>
              <a:rPr lang="en-US" sz="4400" dirty="0" smtClean="0"/>
              <a:t>- Startles the Applicant</a:t>
            </a:r>
          </a:p>
          <a:p>
            <a:pPr eaLnBrk="1" hangingPunct="1"/>
            <a:r>
              <a:rPr lang="en-US" sz="4400" dirty="0" smtClean="0"/>
              <a:t>- Empowers the Landlord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ctrTitle"/>
          </p:nvPr>
        </p:nvSpPr>
        <p:spPr>
          <a:xfrm>
            <a:off x="685800" y="2209800"/>
            <a:ext cx="7772400" cy="4191000"/>
          </a:xfrm>
        </p:spPr>
        <p:txBody>
          <a:bodyPr>
            <a:noAutofit/>
          </a:bodyPr>
          <a:lstStyle/>
          <a:p>
            <a:pPr eaLnBrk="1" fontAlgn="auto" hangingPunct="1">
              <a:spcAft>
                <a:spcPts val="0"/>
              </a:spcAft>
              <a:defRPr/>
            </a:pPr>
            <a:r>
              <a:rPr lang="en-US" dirty="0" smtClean="0">
                <a:solidFill>
                  <a:schemeClr val="tx1"/>
                </a:solidFill>
                <a:effectLst/>
              </a:rPr>
              <a:t>Use The Most Thorough Process Possible To Screen Prospective Residents</a:t>
            </a:r>
          </a:p>
        </p:txBody>
      </p:sp>
      <p:sp>
        <p:nvSpPr>
          <p:cNvPr id="102403" name="Rectangle 3"/>
          <p:cNvSpPr>
            <a:spLocks noGrp="1" noChangeArrowheads="1"/>
          </p:cNvSpPr>
          <p:nvPr>
            <p:ph type="subTitle" sz="half" idx="1"/>
          </p:nvPr>
        </p:nvSpPr>
        <p:spPr>
          <a:xfrm>
            <a:off x="0" y="609600"/>
            <a:ext cx="9144000" cy="1752600"/>
          </a:xfrm>
        </p:spPr>
        <p:txBody>
          <a:bodyPr>
            <a:normAutofit lnSpcReduction="10000"/>
            <a:scene3d>
              <a:camera prst="orthographicFront"/>
              <a:lightRig rig="threePt" dir="t"/>
            </a:scene3d>
            <a:sp3d extrusionH="57150">
              <a:bevelT w="38100" h="38100"/>
            </a:sp3d>
          </a:bodyPr>
          <a:lstStyle/>
          <a:p>
            <a:pPr eaLnBrk="1" fontAlgn="auto" hangingPunct="1">
              <a:spcAft>
                <a:spcPts val="0"/>
              </a:spcAft>
              <a:buClr>
                <a:schemeClr val="tx1">
                  <a:shade val="95000"/>
                </a:schemeClr>
              </a:buClr>
              <a:buFont typeface="Wingdings 2"/>
              <a:buNone/>
              <a:defRPr/>
            </a:pPr>
            <a:r>
              <a:rPr lang="en-US" sz="5700" b="1" dirty="0" smtClean="0"/>
              <a:t>APPLICANT SCREENING</a:t>
            </a:r>
          </a:p>
          <a:p>
            <a:pPr eaLnBrk="1" fontAlgn="auto" hangingPunct="1">
              <a:spcAft>
                <a:spcPts val="0"/>
              </a:spcAft>
              <a:buClr>
                <a:schemeClr val="tx1">
                  <a:shade val="95000"/>
                </a:schemeClr>
              </a:buClr>
              <a:buFont typeface="Wingdings 2"/>
              <a:buNone/>
              <a:defRPr/>
            </a:pPr>
            <a:endParaRPr lang="en-US" sz="6600" dirty="0" smtClean="0"/>
          </a:p>
          <a:p>
            <a:pPr eaLnBrk="1" fontAlgn="auto" hangingPunct="1">
              <a:spcAft>
                <a:spcPts val="0"/>
              </a:spcAft>
              <a:buClr>
                <a:schemeClr val="tx1">
                  <a:shade val="95000"/>
                </a:schemeClr>
              </a:buClr>
              <a:buFont typeface="Wingdings 2"/>
              <a:buNone/>
              <a:defRPr/>
            </a:pPr>
            <a:endParaRPr lang="en-US" sz="6600" dirty="0" smtClean="0"/>
          </a:p>
          <a:p>
            <a:pPr eaLnBrk="1" fontAlgn="auto" hangingPunct="1">
              <a:spcAft>
                <a:spcPts val="0"/>
              </a:spcAft>
              <a:buClr>
                <a:schemeClr val="tx1">
                  <a:shade val="95000"/>
                </a:schemeClr>
              </a:buClr>
              <a:buFont typeface="Wingdings 2"/>
              <a:buNone/>
              <a:defRPr/>
            </a:pPr>
            <a:endParaRPr lang="en-US" sz="66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1447800"/>
          </a:xfrm>
        </p:spPr>
        <p:txBody>
          <a:bodyPr>
            <a:noAutofit/>
          </a:bodyPr>
          <a:lstStyle/>
          <a:p>
            <a:pPr eaLnBrk="1" fontAlgn="auto" hangingPunct="1">
              <a:spcAft>
                <a:spcPts val="0"/>
              </a:spcAft>
              <a:defRPr/>
            </a:pPr>
            <a:r>
              <a:rPr lang="en-US" sz="4600" dirty="0" smtClean="0">
                <a:solidFill>
                  <a:schemeClr val="tx1"/>
                </a:solidFill>
              </a:rPr>
              <a:t>FEDERAL FAIR HOUSING LAWS PROTECT:</a:t>
            </a:r>
          </a:p>
        </p:txBody>
      </p:sp>
      <p:sp>
        <p:nvSpPr>
          <p:cNvPr id="505858" name="Rectangle 3"/>
          <p:cNvSpPr>
            <a:spLocks noGrp="1" noChangeArrowheads="1"/>
          </p:cNvSpPr>
          <p:nvPr>
            <p:ph type="body" idx="1"/>
          </p:nvPr>
        </p:nvSpPr>
        <p:spPr>
          <a:xfrm>
            <a:off x="838200" y="1676400"/>
            <a:ext cx="7496175" cy="4953000"/>
          </a:xfrm>
        </p:spPr>
        <p:txBody>
          <a:bodyPr/>
          <a:lstStyle/>
          <a:p>
            <a:pPr eaLnBrk="1" hangingPunct="1">
              <a:buClrTx/>
              <a:buFont typeface="Wingdings" pitchFamily="2" charset="2"/>
              <a:buChar char="Ø"/>
            </a:pPr>
            <a:r>
              <a:rPr lang="en-US" sz="3800" dirty="0" smtClean="0"/>
              <a:t>Race</a:t>
            </a:r>
          </a:p>
          <a:p>
            <a:pPr eaLnBrk="1" hangingPunct="1">
              <a:buClrTx/>
              <a:buFont typeface="Wingdings" pitchFamily="2" charset="2"/>
              <a:buChar char="Ø"/>
            </a:pPr>
            <a:r>
              <a:rPr lang="en-US" sz="3800" dirty="0" smtClean="0"/>
              <a:t>Color</a:t>
            </a:r>
          </a:p>
          <a:p>
            <a:pPr eaLnBrk="1" hangingPunct="1">
              <a:buClrTx/>
              <a:buFont typeface="Wingdings" pitchFamily="2" charset="2"/>
              <a:buChar char="Ø"/>
            </a:pPr>
            <a:r>
              <a:rPr lang="en-US" sz="3800" dirty="0" smtClean="0"/>
              <a:t>Gender</a:t>
            </a:r>
          </a:p>
          <a:p>
            <a:pPr eaLnBrk="1" hangingPunct="1">
              <a:buClrTx/>
              <a:buFont typeface="Wingdings" pitchFamily="2" charset="2"/>
              <a:buChar char="Ø"/>
            </a:pPr>
            <a:r>
              <a:rPr lang="en-US" sz="3800" dirty="0" smtClean="0"/>
              <a:t>Religion</a:t>
            </a:r>
          </a:p>
          <a:p>
            <a:pPr eaLnBrk="1" hangingPunct="1">
              <a:buClrTx/>
              <a:buFont typeface="Wingdings" pitchFamily="2" charset="2"/>
              <a:buChar char="Ø"/>
            </a:pPr>
            <a:r>
              <a:rPr lang="en-US" sz="3800" dirty="0" smtClean="0"/>
              <a:t>National Origin</a:t>
            </a:r>
          </a:p>
          <a:p>
            <a:pPr eaLnBrk="1" hangingPunct="1">
              <a:buClrTx/>
              <a:buFont typeface="Wingdings" pitchFamily="2" charset="2"/>
              <a:buChar char="Ø"/>
            </a:pPr>
            <a:r>
              <a:rPr lang="en-US" sz="3800" dirty="0" smtClean="0"/>
              <a:t>Familial Status</a:t>
            </a:r>
          </a:p>
          <a:p>
            <a:pPr eaLnBrk="1" hangingPunct="1">
              <a:buClrTx/>
              <a:buFont typeface="Wingdings" pitchFamily="2" charset="2"/>
              <a:buChar char="Ø"/>
            </a:pPr>
            <a:r>
              <a:rPr lang="en-US" sz="3800" dirty="0" smtClean="0"/>
              <a:t>Disability(ADA)</a:t>
            </a:r>
          </a:p>
          <a:p>
            <a:pPr eaLnBrk="1" hangingPunct="1">
              <a:buFontTx/>
              <a:buNone/>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3"/>
          <p:cNvSpPr>
            <a:spLocks noGrp="1" noChangeArrowheads="1"/>
          </p:cNvSpPr>
          <p:nvPr>
            <p:ph type="subTitle" idx="1"/>
          </p:nvPr>
        </p:nvSpPr>
        <p:spPr>
          <a:xfrm>
            <a:off x="1295400" y="1981200"/>
            <a:ext cx="6400800" cy="2667000"/>
          </a:xfrm>
        </p:spPr>
        <p:txBody>
          <a:bodyPr/>
          <a:lstStyle/>
          <a:p>
            <a:pPr eaLnBrk="1" hangingPunct="1"/>
            <a:r>
              <a:rPr lang="en-US" sz="4000" dirty="0" smtClean="0"/>
              <a:t>Have WRITTEN and clearly POSTED policies.</a:t>
            </a:r>
          </a:p>
          <a:p>
            <a:pPr eaLnBrk="1" hangingPunct="1"/>
            <a:r>
              <a:rPr lang="en-US" sz="4000" dirty="0" smtClean="0"/>
              <a:t>Apply them EQUALLY to All Prospective Residents.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0" y="274638"/>
            <a:ext cx="9144000" cy="1143000"/>
          </a:xfrm>
        </p:spPr>
        <p:txBody>
          <a:bodyPr/>
          <a:lstStyle/>
          <a:p>
            <a:pPr eaLnBrk="1" fontAlgn="auto" hangingPunct="1">
              <a:spcAft>
                <a:spcPts val="0"/>
              </a:spcAft>
              <a:defRPr/>
            </a:pPr>
            <a:r>
              <a:rPr lang="en-US" sz="6800" dirty="0" smtClean="0">
                <a:solidFill>
                  <a:schemeClr val="tx1"/>
                </a:solidFill>
              </a:rPr>
              <a:t>Your Policies</a:t>
            </a:r>
          </a:p>
        </p:txBody>
      </p:sp>
      <p:sp>
        <p:nvSpPr>
          <p:cNvPr id="34820" name="Rectangle 3"/>
          <p:cNvSpPr>
            <a:spLocks noGrp="1" noChangeArrowheads="1"/>
          </p:cNvSpPr>
          <p:nvPr>
            <p:ph type="body" sz="half" idx="1"/>
          </p:nvPr>
        </p:nvSpPr>
        <p:spPr>
          <a:xfrm>
            <a:off x="0" y="1447800"/>
            <a:ext cx="4724400" cy="5029200"/>
          </a:xfrm>
        </p:spPr>
        <p:txBody>
          <a:bodyPr>
            <a:normAutofit/>
          </a:bodyPr>
          <a:lstStyle/>
          <a:p>
            <a:pPr marL="548640" indent="-411480" eaLnBrk="1" fontAlgn="auto" hangingPunct="1">
              <a:lnSpc>
                <a:spcPct val="90000"/>
              </a:lnSpc>
              <a:spcAft>
                <a:spcPts val="0"/>
              </a:spcAft>
              <a:buClr>
                <a:schemeClr val="tx1">
                  <a:shade val="95000"/>
                </a:schemeClr>
              </a:buClr>
              <a:buFont typeface="Wingdings 2"/>
              <a:buChar char=""/>
              <a:defRPr/>
            </a:pPr>
            <a:endParaRPr lang="en-US" dirty="0" smtClean="0"/>
          </a:p>
          <a:p>
            <a:pPr marL="548640" indent="-411480" eaLnBrk="1" fontAlgn="auto" hangingPunct="1">
              <a:lnSpc>
                <a:spcPct val="90000"/>
              </a:lnSpc>
              <a:spcAft>
                <a:spcPts val="0"/>
              </a:spcAft>
              <a:buClr>
                <a:schemeClr val="tx1">
                  <a:shade val="95000"/>
                </a:schemeClr>
              </a:buClr>
              <a:buFont typeface="Arial" pitchFamily="34" charset="0"/>
              <a:buChar char="•"/>
              <a:defRPr/>
            </a:pPr>
            <a:r>
              <a:rPr lang="en-US" sz="3400" dirty="0" smtClean="0"/>
              <a:t>Application Criteria</a:t>
            </a:r>
          </a:p>
          <a:p>
            <a:pPr marL="548640" indent="-411480" eaLnBrk="1" fontAlgn="auto" hangingPunct="1">
              <a:lnSpc>
                <a:spcPct val="90000"/>
              </a:lnSpc>
              <a:spcAft>
                <a:spcPts val="0"/>
              </a:spcAft>
              <a:buClr>
                <a:schemeClr val="tx1">
                  <a:shade val="95000"/>
                </a:schemeClr>
              </a:buClr>
              <a:buFont typeface="Arial" pitchFamily="34" charset="0"/>
              <a:buChar char="•"/>
              <a:defRPr/>
            </a:pPr>
            <a:endParaRPr lang="en-US" sz="2400" dirty="0" smtClean="0"/>
          </a:p>
          <a:p>
            <a:pPr marL="548640" indent="-411480" eaLnBrk="1" fontAlgn="auto" hangingPunct="1">
              <a:lnSpc>
                <a:spcPct val="90000"/>
              </a:lnSpc>
              <a:spcAft>
                <a:spcPts val="0"/>
              </a:spcAft>
              <a:buClr>
                <a:schemeClr val="tx1">
                  <a:shade val="95000"/>
                </a:schemeClr>
              </a:buClr>
              <a:buFont typeface="Arial" pitchFamily="34" charset="0"/>
              <a:buChar char="•"/>
              <a:defRPr/>
            </a:pPr>
            <a:r>
              <a:rPr lang="en-US" sz="3400" dirty="0" smtClean="0"/>
              <a:t>Grounds for Denial</a:t>
            </a:r>
          </a:p>
          <a:p>
            <a:pPr marL="548640" indent="-411480" eaLnBrk="1" fontAlgn="auto" hangingPunct="1">
              <a:lnSpc>
                <a:spcPct val="90000"/>
              </a:lnSpc>
              <a:spcAft>
                <a:spcPts val="0"/>
              </a:spcAft>
              <a:buClr>
                <a:schemeClr val="tx1">
                  <a:shade val="95000"/>
                </a:schemeClr>
              </a:buClr>
              <a:buFont typeface="Arial" pitchFamily="34" charset="0"/>
              <a:buChar char="•"/>
              <a:defRPr/>
            </a:pPr>
            <a:endParaRPr lang="en-US" sz="2400" dirty="0" smtClean="0"/>
          </a:p>
          <a:p>
            <a:pPr marL="548640" indent="-411480" eaLnBrk="1" fontAlgn="auto" hangingPunct="1">
              <a:lnSpc>
                <a:spcPct val="90000"/>
              </a:lnSpc>
              <a:spcAft>
                <a:spcPts val="0"/>
              </a:spcAft>
              <a:buClr>
                <a:schemeClr val="tx1">
                  <a:shade val="95000"/>
                </a:schemeClr>
              </a:buClr>
              <a:buFont typeface="Arial" pitchFamily="34" charset="0"/>
              <a:buChar char="•"/>
              <a:defRPr/>
            </a:pPr>
            <a:r>
              <a:rPr lang="en-US" sz="3400" dirty="0" smtClean="0"/>
              <a:t>Community Rules</a:t>
            </a:r>
          </a:p>
          <a:p>
            <a:pPr marL="548640" indent="-411480" eaLnBrk="1" fontAlgn="auto" hangingPunct="1">
              <a:lnSpc>
                <a:spcPct val="90000"/>
              </a:lnSpc>
              <a:spcAft>
                <a:spcPts val="0"/>
              </a:spcAft>
              <a:buClr>
                <a:schemeClr val="tx1">
                  <a:shade val="95000"/>
                </a:schemeClr>
              </a:buClr>
              <a:buFont typeface="Arial" pitchFamily="34" charset="0"/>
              <a:buChar char="•"/>
              <a:defRPr/>
            </a:pPr>
            <a:endParaRPr lang="en-US" sz="2400" dirty="0" smtClean="0"/>
          </a:p>
          <a:p>
            <a:pPr marL="548640" indent="-411480" eaLnBrk="1" fontAlgn="auto" hangingPunct="1">
              <a:lnSpc>
                <a:spcPct val="90000"/>
              </a:lnSpc>
              <a:spcAft>
                <a:spcPts val="0"/>
              </a:spcAft>
              <a:buClr>
                <a:schemeClr val="tx1">
                  <a:shade val="95000"/>
                </a:schemeClr>
              </a:buClr>
              <a:buFont typeface="Arial" pitchFamily="34" charset="0"/>
              <a:buChar char="•"/>
              <a:defRPr/>
            </a:pPr>
            <a:r>
              <a:rPr lang="en-US" sz="3400" dirty="0" smtClean="0"/>
              <a:t>Background Check Waiver Form </a:t>
            </a:r>
          </a:p>
        </p:txBody>
      </p:sp>
      <p:pic>
        <p:nvPicPr>
          <p:cNvPr id="508931" name="Picture 3"/>
          <p:cNvPicPr>
            <a:picLocks noGrp="1" noChangeAspect="1" noChangeArrowheads="1"/>
          </p:cNvPicPr>
          <p:nvPr>
            <p:ph type="clipArt" sz="half" idx="2"/>
          </p:nvPr>
        </p:nvPicPr>
        <p:blipFill>
          <a:blip r:embed="rId2" cstate="screen"/>
          <a:srcRect/>
          <a:stretch>
            <a:fillRect/>
          </a:stretch>
        </p:blipFill>
        <p:spPr>
          <a:xfrm>
            <a:off x="5562600" y="2057400"/>
            <a:ext cx="3048000" cy="35052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normAutofit fontScale="90000"/>
          </a:bodyPr>
          <a:lstStyle/>
          <a:p>
            <a:pPr eaLnBrk="1" fontAlgn="auto" hangingPunct="1">
              <a:spcAft>
                <a:spcPts val="0"/>
              </a:spcAft>
              <a:defRPr/>
            </a:pPr>
            <a:r>
              <a:rPr lang="en-US" sz="4600" dirty="0" smtClean="0">
                <a:solidFill>
                  <a:schemeClr val="tx1"/>
                </a:solidFill>
              </a:rPr>
              <a:t>The Rental Application</a:t>
            </a:r>
            <a:br>
              <a:rPr lang="en-US" sz="4600" dirty="0" smtClean="0">
                <a:solidFill>
                  <a:schemeClr val="tx1"/>
                </a:solidFill>
              </a:rPr>
            </a:br>
            <a:r>
              <a:rPr lang="en-US" sz="4600" dirty="0" smtClean="0">
                <a:solidFill>
                  <a:schemeClr val="tx1"/>
                </a:solidFill>
              </a:rPr>
              <a:t>Should Ask About:</a:t>
            </a:r>
          </a:p>
        </p:txBody>
      </p:sp>
      <p:sp>
        <p:nvSpPr>
          <p:cNvPr id="528388" name="Rectangle 4"/>
          <p:cNvSpPr>
            <a:spLocks noGrp="1" noChangeArrowheads="1"/>
          </p:cNvSpPr>
          <p:nvPr>
            <p:ph type="body" sz="half" idx="2"/>
          </p:nvPr>
        </p:nvSpPr>
        <p:spPr>
          <a:xfrm>
            <a:off x="4648200" y="1600200"/>
            <a:ext cx="4238625" cy="4800600"/>
          </a:xfrm>
        </p:spPr>
        <p:txBody>
          <a:bodyPr>
            <a:normAutofit fontScale="85000" lnSpcReduction="20000"/>
          </a:bodyPr>
          <a:lstStyle/>
          <a:p>
            <a:pPr marL="548640" indent="-411480" eaLnBrk="1" fontAlgn="auto" hangingPunct="1">
              <a:lnSpc>
                <a:spcPct val="120000"/>
              </a:lnSpc>
              <a:spcAft>
                <a:spcPts val="0"/>
              </a:spcAft>
              <a:buClr>
                <a:schemeClr val="tx1">
                  <a:shade val="95000"/>
                </a:schemeClr>
              </a:buClr>
              <a:buFont typeface="Arial" pitchFamily="34" charset="0"/>
              <a:buChar char="•"/>
              <a:defRPr/>
            </a:pPr>
            <a:r>
              <a:rPr lang="en-US" sz="3500" i="1" u="sng" dirty="0" smtClean="0">
                <a:effectLst>
                  <a:outerShdw blurRad="38100" dist="38100" dir="2700000" algn="tl">
                    <a:srgbClr val="000000"/>
                  </a:outerShdw>
                </a:effectLst>
              </a:rPr>
              <a:t>Criminal</a:t>
            </a:r>
            <a:r>
              <a:rPr lang="en-US" sz="3500" dirty="0" smtClean="0"/>
              <a:t> History</a:t>
            </a:r>
          </a:p>
          <a:p>
            <a:pPr marL="548640" indent="-411480" eaLnBrk="1" fontAlgn="auto" hangingPunct="1">
              <a:lnSpc>
                <a:spcPct val="120000"/>
              </a:lnSpc>
              <a:spcAft>
                <a:spcPts val="0"/>
              </a:spcAft>
              <a:buClr>
                <a:schemeClr val="tx1">
                  <a:shade val="95000"/>
                </a:schemeClr>
              </a:buClr>
              <a:buFont typeface="Arial" pitchFamily="34" charset="0"/>
              <a:buChar char="•"/>
              <a:defRPr/>
            </a:pPr>
            <a:r>
              <a:rPr lang="en-US" sz="3500" dirty="0" smtClean="0"/>
              <a:t>Felonies AND  </a:t>
            </a:r>
            <a:r>
              <a:rPr lang="en-US" sz="3500" i="1" u="sng" dirty="0" smtClean="0"/>
              <a:t>Misdemeanors!</a:t>
            </a:r>
            <a:endParaRPr lang="en-US" sz="3500" dirty="0" smtClean="0"/>
          </a:p>
          <a:p>
            <a:pPr marL="548640" indent="-411480" eaLnBrk="1" fontAlgn="auto" hangingPunct="1">
              <a:lnSpc>
                <a:spcPct val="120000"/>
              </a:lnSpc>
              <a:spcAft>
                <a:spcPts val="0"/>
              </a:spcAft>
              <a:buClr>
                <a:schemeClr val="tx1">
                  <a:shade val="95000"/>
                </a:schemeClr>
              </a:buClr>
              <a:buFont typeface="Arial" pitchFamily="34" charset="0"/>
              <a:buChar char="•"/>
              <a:defRPr/>
            </a:pPr>
            <a:r>
              <a:rPr lang="en-US" sz="3500" i="1" dirty="0" smtClean="0"/>
              <a:t>Plea Bargains</a:t>
            </a:r>
            <a:endParaRPr lang="en-US" sz="3500" dirty="0" smtClean="0"/>
          </a:p>
          <a:p>
            <a:pPr marL="548640" indent="-411480" eaLnBrk="1" fontAlgn="auto" hangingPunct="1">
              <a:lnSpc>
                <a:spcPct val="120000"/>
              </a:lnSpc>
              <a:spcAft>
                <a:spcPts val="0"/>
              </a:spcAft>
              <a:buClr>
                <a:schemeClr val="tx1">
                  <a:shade val="95000"/>
                </a:schemeClr>
              </a:buClr>
              <a:buFont typeface="Arial" pitchFamily="34" charset="0"/>
              <a:buChar char="•"/>
              <a:defRPr/>
            </a:pPr>
            <a:r>
              <a:rPr lang="en-US" sz="3500" dirty="0" smtClean="0"/>
              <a:t>Supervision/</a:t>
            </a:r>
          </a:p>
          <a:p>
            <a:pPr marL="457835" lvl="1" indent="0" eaLnBrk="1" fontAlgn="auto" hangingPunct="1">
              <a:lnSpc>
                <a:spcPct val="120000"/>
              </a:lnSpc>
              <a:spcAft>
                <a:spcPts val="0"/>
              </a:spcAft>
              <a:buClr>
                <a:schemeClr val="tx1">
                  <a:shade val="95000"/>
                </a:schemeClr>
              </a:buClr>
              <a:buNone/>
              <a:defRPr/>
            </a:pPr>
            <a:r>
              <a:rPr lang="en-US" sz="3100" dirty="0" smtClean="0"/>
              <a:t> Probation/Parole</a:t>
            </a:r>
          </a:p>
          <a:p>
            <a:pPr marL="548640" indent="-411480" eaLnBrk="1" fontAlgn="auto" hangingPunct="1">
              <a:lnSpc>
                <a:spcPct val="120000"/>
              </a:lnSpc>
              <a:spcAft>
                <a:spcPts val="0"/>
              </a:spcAft>
              <a:buClr>
                <a:schemeClr val="tx1">
                  <a:shade val="95000"/>
                </a:schemeClr>
              </a:buClr>
              <a:buFont typeface="Arial" pitchFamily="34" charset="0"/>
              <a:buChar char="•"/>
              <a:defRPr/>
            </a:pPr>
            <a:r>
              <a:rPr lang="en-US" sz="3500" dirty="0" smtClean="0"/>
              <a:t>About </a:t>
            </a:r>
            <a:r>
              <a:rPr lang="en-US" sz="3500" i="1" u="sng" dirty="0" smtClean="0"/>
              <a:t>Current</a:t>
            </a:r>
            <a:r>
              <a:rPr lang="en-US" sz="3500" dirty="0" smtClean="0"/>
              <a:t> Criminal Activity</a:t>
            </a:r>
          </a:p>
          <a:p>
            <a:pPr marL="548640" indent="-411480" eaLnBrk="1" fontAlgn="auto" hangingPunct="1">
              <a:lnSpc>
                <a:spcPct val="120000"/>
              </a:lnSpc>
              <a:spcAft>
                <a:spcPts val="0"/>
              </a:spcAft>
              <a:buClr>
                <a:schemeClr val="tx1">
                  <a:shade val="95000"/>
                </a:schemeClr>
              </a:buClr>
              <a:buFont typeface="Arial" pitchFamily="34" charset="0"/>
              <a:buChar char="•"/>
              <a:defRPr/>
            </a:pPr>
            <a:r>
              <a:rPr lang="en-US" sz="3500" dirty="0" smtClean="0"/>
              <a:t>Illegal Drug Use</a:t>
            </a:r>
            <a:r>
              <a:rPr lang="en-US" dirty="0" smtClean="0"/>
              <a:t> </a:t>
            </a:r>
          </a:p>
        </p:txBody>
      </p:sp>
      <p:pic>
        <p:nvPicPr>
          <p:cNvPr id="512003" name="Picture 5"/>
          <p:cNvPicPr>
            <a:picLocks noGrp="1" noChangeAspect="1" noChangeArrowheads="1"/>
          </p:cNvPicPr>
          <p:nvPr>
            <p:ph type="clipArt" sz="half" idx="1"/>
          </p:nvPr>
        </p:nvPicPr>
        <p:blipFill>
          <a:blip r:embed="rId2" cstate="screen"/>
          <a:srcRect/>
          <a:stretch>
            <a:fillRect/>
          </a:stretch>
        </p:blipFill>
        <p:spPr>
          <a:xfrm>
            <a:off x="914400" y="1981201"/>
            <a:ext cx="2902208" cy="35052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1026"/>
          <p:cNvSpPr>
            <a:spLocks noGrp="1" noChangeArrowheads="1"/>
          </p:cNvSpPr>
          <p:nvPr>
            <p:ph type="title"/>
          </p:nvPr>
        </p:nvSpPr>
        <p:spPr>
          <a:xfrm>
            <a:off x="0" y="0"/>
            <a:ext cx="9144000" cy="1676400"/>
          </a:xfrm>
        </p:spPr>
        <p:txBody>
          <a:bodyPr>
            <a:noAutofit/>
          </a:bodyPr>
          <a:lstStyle/>
          <a:p>
            <a:pPr eaLnBrk="1" fontAlgn="auto" hangingPunct="1">
              <a:spcAft>
                <a:spcPts val="0"/>
              </a:spcAft>
              <a:defRPr/>
            </a:pPr>
            <a:r>
              <a:rPr lang="en-US" sz="5500" dirty="0" smtClean="0">
                <a:solidFill>
                  <a:schemeClr val="tx1"/>
                </a:solidFill>
              </a:rPr>
              <a:t>The Crime Free </a:t>
            </a:r>
            <a:br>
              <a:rPr lang="en-US" sz="5500" dirty="0" smtClean="0">
                <a:solidFill>
                  <a:schemeClr val="tx1"/>
                </a:solidFill>
              </a:rPr>
            </a:br>
            <a:r>
              <a:rPr lang="en-US" sz="5500" dirty="0" smtClean="0">
                <a:solidFill>
                  <a:schemeClr val="tx1"/>
                </a:solidFill>
              </a:rPr>
              <a:t>Lease Addendum</a:t>
            </a:r>
          </a:p>
        </p:txBody>
      </p:sp>
      <p:sp>
        <p:nvSpPr>
          <p:cNvPr id="513026" name="Rectangle 1027"/>
          <p:cNvSpPr>
            <a:spLocks noGrp="1" noChangeArrowheads="1"/>
          </p:cNvSpPr>
          <p:nvPr>
            <p:ph type="body" sz="half" idx="1"/>
          </p:nvPr>
        </p:nvSpPr>
        <p:spPr>
          <a:xfrm>
            <a:off x="152400" y="1600200"/>
            <a:ext cx="5257800" cy="4724400"/>
          </a:xfrm>
        </p:spPr>
        <p:txBody>
          <a:bodyPr/>
          <a:lstStyle/>
          <a:p>
            <a:pPr eaLnBrk="1" hangingPunct="1"/>
            <a:endParaRPr lang="en-US" sz="3600" dirty="0" smtClean="0"/>
          </a:p>
          <a:p>
            <a:pPr eaLnBrk="1" hangingPunct="1">
              <a:buClrTx/>
              <a:buFont typeface="Arial" pitchFamily="34" charset="0"/>
              <a:buChar char="•"/>
            </a:pPr>
            <a:r>
              <a:rPr lang="en-US" sz="3600" dirty="0" smtClean="0"/>
              <a:t>Should be presented </a:t>
            </a:r>
            <a:r>
              <a:rPr lang="en-US" sz="3600" i="1" dirty="0" smtClean="0"/>
              <a:t>BEFORE</a:t>
            </a:r>
            <a:r>
              <a:rPr lang="en-US" sz="3600" dirty="0" smtClean="0"/>
              <a:t> they fill out the application</a:t>
            </a:r>
          </a:p>
          <a:p>
            <a:pPr eaLnBrk="1" hangingPunct="1">
              <a:buClrTx/>
              <a:buFont typeface="Arial" pitchFamily="34" charset="0"/>
              <a:buChar char="•"/>
            </a:pPr>
            <a:endParaRPr lang="en-US" sz="1600" dirty="0" smtClean="0"/>
          </a:p>
          <a:p>
            <a:pPr eaLnBrk="1" hangingPunct="1">
              <a:buClrTx/>
              <a:buFont typeface="Arial" pitchFamily="34" charset="0"/>
              <a:buChar char="•"/>
            </a:pPr>
            <a:r>
              <a:rPr lang="en-US" sz="3600" dirty="0" smtClean="0"/>
              <a:t>Should be presented the same way to all prospective renters</a:t>
            </a:r>
          </a:p>
        </p:txBody>
      </p:sp>
      <p:pic>
        <p:nvPicPr>
          <p:cNvPr id="513027" name="Picture 4"/>
          <p:cNvPicPr>
            <a:picLocks noGrp="1" noChangeAspect="1" noChangeArrowheads="1"/>
          </p:cNvPicPr>
          <p:nvPr>
            <p:ph type="clipArt" sz="half" idx="2"/>
          </p:nvPr>
        </p:nvPicPr>
        <p:blipFill>
          <a:blip r:embed="rId2" cstate="screen"/>
          <a:srcRect/>
          <a:stretch>
            <a:fillRect/>
          </a:stretch>
        </p:blipFill>
        <p:spPr>
          <a:xfrm>
            <a:off x="5581650" y="2867025"/>
            <a:ext cx="3105150" cy="269557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2133600" y="685800"/>
            <a:ext cx="7010400" cy="5822950"/>
          </a:xfrm>
        </p:spPr>
        <p:txBody>
          <a:bodyPr/>
          <a:lstStyle/>
          <a:p>
            <a:pPr marL="136525" indent="0">
              <a:buNone/>
            </a:pPr>
            <a:r>
              <a:rPr lang="en-US" sz="6000" b="1" dirty="0" smtClean="0">
                <a:effectLst>
                  <a:outerShdw blurRad="38100" dist="38100" dir="2700000" algn="tl">
                    <a:srgbClr val="000000">
                      <a:alpha val="43137"/>
                    </a:srgbClr>
                  </a:outerShdw>
                </a:effectLst>
              </a:rPr>
              <a:t>RED FLAGS</a:t>
            </a:r>
            <a:endParaRPr lang="en-US" sz="4800" b="1" dirty="0" smtClean="0">
              <a:effectLst>
                <a:outerShdw blurRad="38100" dist="38100" dir="2700000" algn="tl">
                  <a:srgbClr val="000000">
                    <a:alpha val="43137"/>
                  </a:srgbClr>
                </a:outerShdw>
              </a:effectLst>
            </a:endParaRPr>
          </a:p>
          <a:p>
            <a:pPr marL="136525" indent="0" algn="ctr">
              <a:buNone/>
            </a:pPr>
            <a:endParaRPr lang="en-US" sz="4000" dirty="0" smtClean="0"/>
          </a:p>
          <a:p>
            <a:pPr>
              <a:buClrTx/>
              <a:buFont typeface="Arial" panose="020B0604020202020204" pitchFamily="34" charset="0"/>
              <a:buChar char="•"/>
            </a:pPr>
            <a:r>
              <a:rPr lang="en-US" sz="3600" dirty="0" smtClean="0"/>
              <a:t>“I need to move in tomorrow.”</a:t>
            </a:r>
            <a:br>
              <a:rPr lang="en-US" sz="3600" dirty="0" smtClean="0"/>
            </a:br>
            <a:endParaRPr lang="en-US" sz="3600" dirty="0" smtClean="0"/>
          </a:p>
          <a:p>
            <a:pPr marL="136525" indent="0">
              <a:buClrTx/>
              <a:buNone/>
            </a:pPr>
            <a:endParaRPr lang="en-US" sz="2400" dirty="0" smtClean="0"/>
          </a:p>
          <a:p>
            <a:pPr>
              <a:buClrTx/>
              <a:buFont typeface="Arial" panose="020B0604020202020204" pitchFamily="34" charset="0"/>
              <a:buChar char="•"/>
            </a:pPr>
            <a:r>
              <a:rPr lang="en-US" sz="3600" dirty="0" smtClean="0"/>
              <a:t>“I will give you six months’ rent in cash in advance.”</a:t>
            </a:r>
            <a:endParaRPr lang="en-US" sz="3600" dirty="0"/>
          </a:p>
        </p:txBody>
      </p:sp>
      <p:pic>
        <p:nvPicPr>
          <p:cNvPr id="1169412" name="Picture 4" descr="C:\Users\ALieberenz\AppData\Local\Microsoft\Windows\Temporary Internet Files\Content.IE5\WX77Y3FX\Red_flag_waving_transparen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81001"/>
            <a:ext cx="1486752" cy="1600199"/>
          </a:xfrm>
          <a:prstGeom prst="rect">
            <a:avLst/>
          </a:prstGeom>
          <a:noFill/>
          <a:extLst>
            <a:ext uri="{909E8E84-426E-40DD-AFC4-6F175D3DCCD1}">
              <a14:hiddenFill xmlns:a14="http://schemas.microsoft.com/office/drawing/2010/main">
                <a:solidFill>
                  <a:srgbClr val="FFFFFF"/>
                </a:solidFill>
              </a14:hiddenFill>
            </a:ext>
          </a:extLst>
        </p:spPr>
      </p:pic>
      <p:pic>
        <p:nvPicPr>
          <p:cNvPr id="1169413" name="Picture 5" descr="C:\Users\ALieberenz\AppData\Local\Microsoft\Windows\Temporary Internet Files\Content.IE5\U23BW57J\uhaul_moving_truc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70" y="2209800"/>
            <a:ext cx="1672876" cy="1057275"/>
          </a:xfrm>
          <a:prstGeom prst="rect">
            <a:avLst/>
          </a:prstGeom>
          <a:noFill/>
          <a:extLst>
            <a:ext uri="{909E8E84-426E-40DD-AFC4-6F175D3DCCD1}">
              <a14:hiddenFill xmlns:a14="http://schemas.microsoft.com/office/drawing/2010/main">
                <a:solidFill>
                  <a:srgbClr val="FFFFFF"/>
                </a:solidFill>
              </a14:hiddenFill>
            </a:ext>
          </a:extLst>
        </p:spPr>
      </p:pic>
      <p:pic>
        <p:nvPicPr>
          <p:cNvPr id="1169419" name="Picture 11" descr="C:\Users\ALieberenz\AppData\Local\Microsoft\Windows\Temporary Internet Files\Content.IE5\4QTHAAOL\Stacks_of_money[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370" y="3719187"/>
            <a:ext cx="1714118" cy="15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530651"/>
      </p:ext>
    </p:extLst>
  </p:cSld>
  <p:clrMapOvr>
    <a:masterClrMapping/>
  </p:clrMapOvr>
  <p:transition>
    <p:cut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chemeClr val="tx1"/>
                </a:solidFill>
                <a:latin typeface="+mn-lt"/>
              </a:rPr>
              <a:t>DISCLAIMER:</a:t>
            </a:r>
            <a:endParaRPr lang="en-US" sz="6000" dirty="0">
              <a:solidFill>
                <a:schemeClr val="tx1"/>
              </a:solidFill>
              <a:latin typeface="+mn-lt"/>
            </a:endParaRPr>
          </a:p>
        </p:txBody>
      </p:sp>
      <p:sp>
        <p:nvSpPr>
          <p:cNvPr id="3" name="Content Placeholder 2"/>
          <p:cNvSpPr>
            <a:spLocks noGrp="1"/>
          </p:cNvSpPr>
          <p:nvPr>
            <p:ph idx="1"/>
          </p:nvPr>
        </p:nvSpPr>
        <p:spPr/>
        <p:txBody>
          <a:bodyPr>
            <a:normAutofit/>
          </a:bodyPr>
          <a:lstStyle/>
          <a:p>
            <a:pPr>
              <a:buNone/>
            </a:pPr>
            <a:r>
              <a:rPr lang="en-US" dirty="0" smtClean="0"/>
              <a:t>	</a:t>
            </a:r>
            <a:r>
              <a:rPr lang="en-US" sz="3500" dirty="0" smtClean="0"/>
              <a:t>While we will address legal information in general, the law deals with “specific facts” presented in each situation.  The information presented here should not be relied upon as a substitute for legal advice.</a:t>
            </a:r>
          </a:p>
          <a:p>
            <a:pPr>
              <a:buNone/>
            </a:pPr>
            <a:endParaRPr lang="en-US" sz="1200" dirty="0" smtClean="0"/>
          </a:p>
          <a:p>
            <a:pPr>
              <a:buNone/>
            </a:pPr>
            <a:r>
              <a:rPr lang="en-US" sz="3500" dirty="0" smtClean="0"/>
              <a:t>	Always contact an attorney.</a:t>
            </a:r>
            <a:endParaRPr lang="en-US" sz="3500" dirty="0"/>
          </a:p>
        </p:txBody>
      </p:sp>
      <p:pic>
        <p:nvPicPr>
          <p:cNvPr id="4" name="Picture 4" descr="apd"/>
          <p:cNvPicPr>
            <a:picLocks noChangeAspect="1" noChangeArrowheads="1"/>
          </p:cNvPicPr>
          <p:nvPr/>
        </p:nvPicPr>
        <p:blipFill>
          <a:blip r:embed="rId3" cstate="screen"/>
          <a:srcRect/>
          <a:stretch>
            <a:fillRect/>
          </a:stretch>
        </p:blipFill>
        <p:spPr bwMode="auto">
          <a:xfrm>
            <a:off x="7886700" y="0"/>
            <a:ext cx="1257300" cy="1062038"/>
          </a:xfrm>
          <a:prstGeom prst="rect">
            <a:avLst/>
          </a:prstGeom>
          <a:noFill/>
          <a:ln w="9525">
            <a:noFill/>
            <a:miter lim="800000"/>
            <a:headEnd/>
            <a:tailEnd/>
          </a:ln>
        </p:spPr>
      </p:pic>
      <p:graphicFrame>
        <p:nvGraphicFramePr>
          <p:cNvPr id="777217" name="Object 1"/>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777455" name="Picture" r:id="rId4" imgW="2686812" imgH="2458212" progId="Word.Picture.8">
                  <p:embed/>
                </p:oleObj>
              </mc:Choice>
              <mc:Fallback>
                <p:oleObj name="Picture" r:id="rId4" imgW="2686812" imgH="2458212" progId="Word.Picture.8">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0" y="0"/>
            <a:ext cx="9144000" cy="2286000"/>
          </a:xfrm>
        </p:spPr>
        <p:txBody>
          <a:bodyPr>
            <a:normAutofit fontScale="90000"/>
          </a:bodyPr>
          <a:lstStyle/>
          <a:p>
            <a:pPr eaLnBrk="1" fontAlgn="auto" hangingPunct="1">
              <a:spcAft>
                <a:spcPts val="0"/>
              </a:spcAft>
              <a:defRPr/>
            </a:pPr>
            <a:r>
              <a:rPr lang="en-US" sz="8000" dirty="0" smtClean="0">
                <a:solidFill>
                  <a:schemeClr val="tx1"/>
                </a:solidFill>
              </a:rPr>
              <a:t>How To Verify Information:</a:t>
            </a:r>
            <a:endParaRPr lang="en-US" dirty="0" smtClean="0">
              <a:solidFill>
                <a:schemeClr val="tx1"/>
              </a:solidFill>
            </a:endParaRPr>
          </a:p>
        </p:txBody>
      </p:sp>
      <p:sp>
        <p:nvSpPr>
          <p:cNvPr id="531459" name="Rectangle 3"/>
          <p:cNvSpPr>
            <a:spLocks noGrp="1" noChangeArrowheads="1"/>
          </p:cNvSpPr>
          <p:nvPr>
            <p:ph type="subTitle" idx="1"/>
          </p:nvPr>
        </p:nvSpPr>
        <p:spPr>
          <a:xfrm>
            <a:off x="0" y="2438400"/>
            <a:ext cx="9144000" cy="4267200"/>
          </a:xfrm>
        </p:spPr>
        <p:txBody>
          <a:bodyPr>
            <a:noAutofit/>
          </a:bodyPr>
          <a:lstStyle/>
          <a:p>
            <a:pPr marL="341313" indent="-341313" algn="l" eaLnBrk="1" fontAlgn="auto" hangingPunct="1">
              <a:lnSpc>
                <a:spcPct val="150000"/>
              </a:lnSpc>
              <a:spcAft>
                <a:spcPts val="0"/>
              </a:spcAft>
              <a:buClr>
                <a:schemeClr val="tx1">
                  <a:shade val="95000"/>
                </a:schemeClr>
              </a:buClr>
              <a:buFont typeface="Arial" panose="020B0604020202020204" pitchFamily="34" charset="0"/>
              <a:buChar char="•"/>
              <a:defRPr/>
            </a:pPr>
            <a:r>
              <a:rPr lang="en-US" sz="4000" dirty="0" smtClean="0"/>
              <a:t>Don’t take Shortcuts or be Rushed</a:t>
            </a:r>
          </a:p>
          <a:p>
            <a:pPr marL="341313" indent="-341313" algn="l" eaLnBrk="1" fontAlgn="auto" hangingPunct="1">
              <a:lnSpc>
                <a:spcPct val="150000"/>
              </a:lnSpc>
              <a:spcAft>
                <a:spcPts val="0"/>
              </a:spcAft>
              <a:buClr>
                <a:schemeClr val="tx1">
                  <a:shade val="95000"/>
                </a:schemeClr>
              </a:buClr>
              <a:buFont typeface="Arial" panose="020B0604020202020204" pitchFamily="34" charset="0"/>
              <a:buChar char="•"/>
              <a:defRPr/>
            </a:pPr>
            <a:r>
              <a:rPr lang="en-US" sz="4000" dirty="0" smtClean="0"/>
              <a:t>Compare ID to Information Given</a:t>
            </a:r>
          </a:p>
          <a:p>
            <a:pPr marL="341313" indent="-341313" algn="l" eaLnBrk="1" fontAlgn="auto" hangingPunct="1">
              <a:lnSpc>
                <a:spcPct val="150000"/>
              </a:lnSpc>
              <a:spcAft>
                <a:spcPts val="0"/>
              </a:spcAft>
              <a:buClr>
                <a:schemeClr val="tx1">
                  <a:shade val="95000"/>
                </a:schemeClr>
              </a:buClr>
              <a:buFont typeface="Arial" panose="020B0604020202020204" pitchFamily="34" charset="0"/>
              <a:buChar char="•"/>
              <a:defRPr/>
            </a:pPr>
            <a:r>
              <a:rPr lang="en-US" sz="4000" dirty="0" smtClean="0"/>
              <a:t>Identify PREVIOUS </a:t>
            </a:r>
            <a:r>
              <a:rPr lang="en-US" sz="4000" b="1" u="sng" dirty="0" smtClean="0"/>
              <a:t>Landlord</a:t>
            </a:r>
            <a:r>
              <a:rPr lang="en-US" sz="4000" b="1" i="1" u="sng" dirty="0" smtClean="0">
                <a:effectLst>
                  <a:outerShdw blurRad="38100" dist="38100" dir="2700000" algn="tl">
                    <a:srgbClr val="000000"/>
                  </a:outerShdw>
                </a:effectLst>
              </a:rPr>
              <a:t>”S”</a:t>
            </a:r>
            <a:endParaRPr lang="en-US" sz="4000" b="1" dirty="0" smtClean="0"/>
          </a:p>
          <a:p>
            <a:pPr marL="341313" indent="-341313" algn="l" eaLnBrk="1" fontAlgn="auto" hangingPunct="1">
              <a:lnSpc>
                <a:spcPct val="150000"/>
              </a:lnSpc>
              <a:spcAft>
                <a:spcPts val="0"/>
              </a:spcAft>
              <a:buClr>
                <a:schemeClr val="tx1">
                  <a:shade val="95000"/>
                </a:schemeClr>
              </a:buClr>
              <a:buFont typeface="Arial" panose="020B0604020202020204" pitchFamily="34" charset="0"/>
              <a:buChar char="•"/>
              <a:defRPr/>
            </a:pPr>
            <a:r>
              <a:rPr lang="en-US" sz="4000" dirty="0" smtClean="0"/>
              <a:t>FOIA Form from Previous Towns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7371"/>
            <a:ext cx="9144000" cy="4523258"/>
          </a:xfrm>
          <a:prstGeom prst="rect">
            <a:avLst/>
          </a:prstGeom>
        </p:spPr>
      </p:pic>
    </p:spTree>
    <p:extLst>
      <p:ext uri="{BB962C8B-B14F-4D97-AF65-F5344CB8AC3E}">
        <p14:creationId xmlns:p14="http://schemas.microsoft.com/office/powerpoint/2010/main" val="2678216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138" y="0"/>
            <a:ext cx="5965723" cy="6858000"/>
          </a:xfrm>
          <a:prstGeom prst="rect">
            <a:avLst/>
          </a:prstGeom>
        </p:spPr>
      </p:pic>
    </p:spTree>
    <p:extLst>
      <p:ext uri="{BB962C8B-B14F-4D97-AF65-F5344CB8AC3E}">
        <p14:creationId xmlns:p14="http://schemas.microsoft.com/office/powerpoint/2010/main" val="3638397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0" y="0"/>
            <a:ext cx="9144000" cy="2286000"/>
          </a:xfrm>
        </p:spPr>
        <p:txBody>
          <a:bodyPr>
            <a:normAutofit fontScale="90000"/>
          </a:bodyPr>
          <a:lstStyle/>
          <a:p>
            <a:pPr eaLnBrk="1" fontAlgn="auto" hangingPunct="1">
              <a:spcAft>
                <a:spcPts val="0"/>
              </a:spcAft>
              <a:defRPr/>
            </a:pPr>
            <a:r>
              <a:rPr lang="en-US" sz="8000" dirty="0" smtClean="0">
                <a:solidFill>
                  <a:schemeClr val="tx1"/>
                </a:solidFill>
              </a:rPr>
              <a:t>How To Verify Information:</a:t>
            </a:r>
            <a:endParaRPr lang="en-US" dirty="0" smtClean="0">
              <a:solidFill>
                <a:schemeClr val="tx1"/>
              </a:solidFill>
            </a:endParaRPr>
          </a:p>
        </p:txBody>
      </p:sp>
      <p:sp>
        <p:nvSpPr>
          <p:cNvPr id="517122" name="Rectangle 3"/>
          <p:cNvSpPr>
            <a:spLocks noGrp="1" noChangeArrowheads="1"/>
          </p:cNvSpPr>
          <p:nvPr>
            <p:ph type="subTitle" idx="1"/>
          </p:nvPr>
        </p:nvSpPr>
        <p:spPr>
          <a:xfrm>
            <a:off x="0" y="2438400"/>
            <a:ext cx="9144000" cy="4419600"/>
          </a:xfrm>
        </p:spPr>
        <p:txBody>
          <a:bodyPr/>
          <a:lstStyle/>
          <a:p>
            <a:pPr marL="341313" indent="-341313" algn="l" eaLnBrk="1" hangingPunct="1">
              <a:lnSpc>
                <a:spcPct val="150000"/>
              </a:lnSpc>
              <a:buClrTx/>
              <a:buFont typeface="Arial" panose="020B0604020202020204" pitchFamily="34" charset="0"/>
              <a:buChar char="•"/>
            </a:pPr>
            <a:r>
              <a:rPr lang="en-US" sz="4000" dirty="0" smtClean="0"/>
              <a:t>Have a STANDARD List of Questions</a:t>
            </a:r>
          </a:p>
          <a:p>
            <a:pPr marL="341313" indent="-341313" algn="l" eaLnBrk="1" hangingPunct="1">
              <a:lnSpc>
                <a:spcPct val="150000"/>
              </a:lnSpc>
              <a:buClrTx/>
              <a:buFont typeface="Arial" panose="020B0604020202020204" pitchFamily="34" charset="0"/>
              <a:buChar char="•"/>
            </a:pPr>
            <a:r>
              <a:rPr lang="en-US" sz="4000" dirty="0" smtClean="0"/>
              <a:t>Are Co-Signers needed</a:t>
            </a:r>
          </a:p>
          <a:p>
            <a:pPr marL="341313" indent="-341313" algn="l" eaLnBrk="1" hangingPunct="1">
              <a:lnSpc>
                <a:spcPct val="150000"/>
              </a:lnSpc>
              <a:buClrTx/>
              <a:buFont typeface="Arial" panose="020B0604020202020204" pitchFamily="34" charset="0"/>
              <a:buChar char="•"/>
            </a:pPr>
            <a:r>
              <a:rPr lang="en-US" sz="4000" dirty="0" smtClean="0"/>
              <a:t>Verify Income Sources</a:t>
            </a:r>
          </a:p>
          <a:p>
            <a:pPr marL="341313" indent="-341313" algn="l" eaLnBrk="1" hangingPunct="1">
              <a:lnSpc>
                <a:spcPct val="150000"/>
              </a:lnSpc>
              <a:buClrTx/>
              <a:buFont typeface="Arial" panose="020B0604020202020204" pitchFamily="34" charset="0"/>
              <a:buChar char="•"/>
            </a:pPr>
            <a:r>
              <a:rPr lang="en-US" sz="4000" dirty="0" smtClean="0"/>
              <a:t>Run Credit </a:t>
            </a:r>
            <a:r>
              <a:rPr lang="en-US" sz="4000" i="1" dirty="0" smtClean="0"/>
              <a:t>and </a:t>
            </a:r>
            <a:r>
              <a:rPr lang="en-US" sz="4000" dirty="0" smtClean="0"/>
              <a:t>Criminal Check</a:t>
            </a:r>
          </a:p>
          <a:p>
            <a:pPr eaLnBrk="1" hangingPunct="1">
              <a:buFont typeface="Arial" charset="0"/>
              <a:buChar char="•"/>
            </a:pPr>
            <a:endParaRPr lang="en-US" sz="36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533400" y="0"/>
            <a:ext cx="7772400" cy="1143000"/>
          </a:xfrm>
        </p:spPr>
        <p:txBody>
          <a:bodyPr>
            <a:normAutofit fontScale="90000"/>
          </a:bodyPr>
          <a:lstStyle/>
          <a:p>
            <a:pPr eaLnBrk="1" fontAlgn="auto" hangingPunct="1">
              <a:spcAft>
                <a:spcPts val="0"/>
              </a:spcAft>
              <a:defRPr/>
            </a:pPr>
            <a:r>
              <a:rPr lang="en-US" sz="7200" dirty="0" smtClean="0">
                <a:solidFill>
                  <a:schemeClr val="tx1"/>
                </a:solidFill>
              </a:rPr>
              <a:t>Application Fees</a:t>
            </a:r>
            <a:r>
              <a:rPr lang="en-US" dirty="0" smtClean="0">
                <a:solidFill>
                  <a:schemeClr val="tx1"/>
                </a:solidFill>
              </a:rPr>
              <a:t> </a:t>
            </a:r>
          </a:p>
        </p:txBody>
      </p:sp>
      <p:sp>
        <p:nvSpPr>
          <p:cNvPr id="1454084" name="Rectangle 4"/>
          <p:cNvSpPr>
            <a:spLocks noGrp="1" noChangeArrowheads="1"/>
          </p:cNvSpPr>
          <p:nvPr>
            <p:ph type="body" sz="half" idx="2"/>
          </p:nvPr>
        </p:nvSpPr>
        <p:spPr>
          <a:xfrm>
            <a:off x="3962400" y="1524000"/>
            <a:ext cx="4800600" cy="4953000"/>
          </a:xfrm>
        </p:spPr>
        <p:txBody>
          <a:bodyPr>
            <a:noAutofit/>
          </a:bodyPr>
          <a:lstStyle/>
          <a:p>
            <a:pPr marL="548640" indent="-411480" eaLnBrk="1" fontAlgn="auto" hangingPunct="1">
              <a:spcAft>
                <a:spcPts val="0"/>
              </a:spcAft>
              <a:buClr>
                <a:schemeClr val="tx1">
                  <a:shade val="95000"/>
                </a:schemeClr>
              </a:buClr>
              <a:buFont typeface="Arial" pitchFamily="34" charset="0"/>
              <a:buChar char="•"/>
              <a:defRPr/>
            </a:pPr>
            <a:r>
              <a:rPr lang="en-US" sz="3000" dirty="0" smtClean="0"/>
              <a:t>Have a “reasonable” application fee</a:t>
            </a:r>
          </a:p>
          <a:p>
            <a:pPr marL="548640" indent="-411480" eaLnBrk="1" fontAlgn="auto" hangingPunct="1">
              <a:spcAft>
                <a:spcPts val="0"/>
              </a:spcAft>
              <a:buClr>
                <a:schemeClr val="tx1">
                  <a:shade val="95000"/>
                </a:schemeClr>
              </a:buClr>
              <a:buFont typeface="Arial" pitchFamily="34" charset="0"/>
              <a:buChar char="•"/>
              <a:defRPr/>
            </a:pPr>
            <a:r>
              <a:rPr lang="en-US" sz="3000" dirty="0" smtClean="0"/>
              <a:t>You should NOT have to cover the screening costs</a:t>
            </a:r>
          </a:p>
          <a:p>
            <a:pPr marL="548640" indent="-411480" eaLnBrk="1" fontAlgn="auto" hangingPunct="1">
              <a:spcAft>
                <a:spcPts val="0"/>
              </a:spcAft>
              <a:buClr>
                <a:schemeClr val="tx1">
                  <a:shade val="95000"/>
                </a:schemeClr>
              </a:buClr>
              <a:buFont typeface="Arial" pitchFamily="34" charset="0"/>
              <a:buChar char="•"/>
              <a:defRPr/>
            </a:pPr>
            <a:r>
              <a:rPr lang="en-US" sz="3000" dirty="0" smtClean="0"/>
              <a:t>Thorough resident screening can be done for about $50</a:t>
            </a:r>
          </a:p>
          <a:p>
            <a:pPr marL="548640" indent="-411480" eaLnBrk="1" fontAlgn="auto" hangingPunct="1">
              <a:spcAft>
                <a:spcPts val="0"/>
              </a:spcAft>
              <a:buClr>
                <a:schemeClr val="tx1">
                  <a:shade val="95000"/>
                </a:schemeClr>
              </a:buClr>
              <a:buFont typeface="Arial" pitchFamily="34" charset="0"/>
              <a:buChar char="•"/>
              <a:defRPr/>
            </a:pPr>
            <a:r>
              <a:rPr lang="en-US" sz="3000" dirty="0" smtClean="0"/>
              <a:t>Screen EVERYBODY 18-yoa and above</a:t>
            </a:r>
          </a:p>
        </p:txBody>
      </p:sp>
      <p:pic>
        <p:nvPicPr>
          <p:cNvPr id="514051" name="Picture 3"/>
          <p:cNvPicPr>
            <a:picLocks noGrp="1" noChangeAspect="1" noChangeArrowheads="1"/>
          </p:cNvPicPr>
          <p:nvPr>
            <p:ph type="clipArt" sz="half" idx="1"/>
          </p:nvPr>
        </p:nvPicPr>
        <p:blipFill>
          <a:blip r:embed="rId2" cstate="screen"/>
          <a:srcRect/>
          <a:stretch>
            <a:fillRect/>
          </a:stretch>
        </p:blipFill>
        <p:spPr>
          <a:xfrm>
            <a:off x="381000" y="2286000"/>
            <a:ext cx="3027363" cy="29718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62000"/>
            <a:ext cx="8534400" cy="1446550"/>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latin typeface="+mn-lt"/>
              </a:rPr>
              <a:t>MAKE SURE TO MEET THE </a:t>
            </a:r>
          </a:p>
          <a:p>
            <a:pPr algn="ctr"/>
            <a:r>
              <a:rPr lang="en-US" sz="4400" b="1" dirty="0" smtClean="0">
                <a:effectLst>
                  <a:outerShdw blurRad="38100" dist="38100" dir="2700000" algn="tl">
                    <a:srgbClr val="000000">
                      <a:alpha val="43137"/>
                    </a:srgbClr>
                  </a:outerShdw>
                </a:effectLst>
                <a:latin typeface="+mn-lt"/>
              </a:rPr>
              <a:t>WHOLE FAMILY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499" y="2590800"/>
            <a:ext cx="5966209" cy="3619500"/>
          </a:xfrm>
          <a:prstGeom prst="rect">
            <a:avLst/>
          </a:prstGeom>
        </p:spPr>
      </p:pic>
    </p:spTree>
    <p:extLst>
      <p:ext uri="{BB962C8B-B14F-4D97-AF65-F5344CB8AC3E}">
        <p14:creationId xmlns:p14="http://schemas.microsoft.com/office/powerpoint/2010/main" val="14706936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“The kids want to have a little get together …”</a:t>
            </a:r>
            <a:endParaRPr lang="en-US" dirty="0">
              <a:solidFill>
                <a:schemeClr val="tx1"/>
              </a:solidFill>
            </a:endParaRPr>
          </a:p>
        </p:txBody>
      </p:sp>
      <p:pic>
        <p:nvPicPr>
          <p:cNvPr id="4" name="Latin Counts Party Video.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33513" y="1768475"/>
            <a:ext cx="6278562" cy="4708525"/>
          </a:xfrm>
        </p:spPr>
      </p:pic>
    </p:spTree>
    <p:extLst>
      <p:ext uri="{BB962C8B-B14F-4D97-AF65-F5344CB8AC3E}">
        <p14:creationId xmlns:p14="http://schemas.microsoft.com/office/powerpoint/2010/main" val="3001076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543800" cy="1600200"/>
          </a:xfrm>
        </p:spPr>
        <p:txBody>
          <a:bodyPr>
            <a:normAutofit fontScale="90000"/>
          </a:bodyPr>
          <a:lstStyle/>
          <a:p>
            <a:pPr algn="l"/>
            <a:r>
              <a:rPr lang="en-US" sz="4400" dirty="0" smtClean="0">
                <a:solidFill>
                  <a:schemeClr val="tx1"/>
                </a:solidFill>
                <a:latin typeface="+mn-lt"/>
              </a:rPr>
              <a:t/>
            </a:r>
            <a:br>
              <a:rPr lang="en-US" sz="4400" dirty="0" smtClean="0">
                <a:solidFill>
                  <a:schemeClr val="tx1"/>
                </a:solidFill>
                <a:latin typeface="+mn-lt"/>
              </a:rPr>
            </a:br>
            <a:r>
              <a:rPr lang="en-US" sz="4400" dirty="0" smtClean="0">
                <a:solidFill>
                  <a:schemeClr val="tx1"/>
                </a:solidFill>
                <a:latin typeface="+mn-lt"/>
              </a:rPr>
              <a:t/>
            </a:r>
            <a:br>
              <a:rPr lang="en-US" sz="4400" dirty="0" smtClean="0">
                <a:solidFill>
                  <a:schemeClr val="tx1"/>
                </a:solidFill>
                <a:latin typeface="+mn-lt"/>
              </a:rPr>
            </a:br>
            <a:r>
              <a:rPr lang="en-US" sz="5300" dirty="0" smtClean="0">
                <a:solidFill>
                  <a:schemeClr val="tx1"/>
                </a:solidFill>
                <a:latin typeface="+mn-lt"/>
              </a:rPr>
              <a:t>Hear no evil …</a:t>
            </a:r>
            <a:br>
              <a:rPr lang="en-US" sz="5300" dirty="0" smtClean="0">
                <a:solidFill>
                  <a:schemeClr val="tx1"/>
                </a:solidFill>
                <a:latin typeface="+mn-lt"/>
              </a:rPr>
            </a:br>
            <a:r>
              <a:rPr lang="en-US" sz="5300" dirty="0" smtClean="0">
                <a:solidFill>
                  <a:schemeClr val="tx1"/>
                </a:solidFill>
                <a:latin typeface="+mn-lt"/>
              </a:rPr>
              <a:t>See no evil …</a:t>
            </a:r>
            <a:br>
              <a:rPr lang="en-US" sz="5300" dirty="0" smtClean="0">
                <a:solidFill>
                  <a:schemeClr val="tx1"/>
                </a:solidFill>
                <a:latin typeface="+mn-lt"/>
              </a:rPr>
            </a:br>
            <a:r>
              <a:rPr lang="en-US" sz="5300" dirty="0" smtClean="0">
                <a:solidFill>
                  <a:schemeClr val="tx1"/>
                </a:solidFill>
                <a:latin typeface="+mn-lt"/>
              </a:rPr>
              <a:t>No problems … right?</a:t>
            </a:r>
            <a:r>
              <a:rPr lang="en-US" sz="4400" dirty="0" smtClean="0"/>
              <a:t/>
            </a:r>
            <a:br>
              <a:rPr lang="en-US" sz="4400" dirty="0" smtClean="0"/>
            </a:br>
            <a:endParaRPr lang="en-US" sz="4400" dirty="0"/>
          </a:p>
        </p:txBody>
      </p:sp>
      <p:pic>
        <p:nvPicPr>
          <p:cNvPr id="868354" name="Picture 2" descr="C:\Documents and Settings\ALieberenz\Local Settings\Temporary Internet Files\Content.IE5\XLSS0XVR\MC900343857[1].wmf"/>
          <p:cNvPicPr>
            <a:picLocks noGrp="1" noChangeAspect="1" noChangeArrowheads="1"/>
          </p:cNvPicPr>
          <p:nvPr>
            <p:ph idx="1"/>
          </p:nvPr>
        </p:nvPicPr>
        <p:blipFill>
          <a:blip r:embed="rId2" cstate="print"/>
          <a:srcRect/>
          <a:stretch>
            <a:fillRect/>
          </a:stretch>
        </p:blipFill>
        <p:spPr bwMode="auto">
          <a:xfrm>
            <a:off x="6248400" y="381000"/>
            <a:ext cx="2444829" cy="1828800"/>
          </a:xfrm>
          <a:prstGeom prst="rect">
            <a:avLst/>
          </a:prstGeom>
          <a:noFill/>
        </p:spPr>
      </p:pic>
      <p:sp>
        <p:nvSpPr>
          <p:cNvPr id="6" name="TextBox 5"/>
          <p:cNvSpPr txBox="1"/>
          <p:nvPr/>
        </p:nvSpPr>
        <p:spPr>
          <a:xfrm>
            <a:off x="228600" y="3200400"/>
            <a:ext cx="8001000" cy="2923877"/>
          </a:xfrm>
          <a:prstGeom prst="rect">
            <a:avLst/>
          </a:prstGeom>
          <a:noFill/>
        </p:spPr>
        <p:txBody>
          <a:bodyPr wrap="square" rtlCol="0">
            <a:spAutoFit/>
          </a:bodyPr>
          <a:lstStyle/>
          <a:p>
            <a:pPr lvl="1">
              <a:buFont typeface="Arial" pitchFamily="34" charset="0"/>
              <a:buChar char="•"/>
            </a:pPr>
            <a:r>
              <a:rPr lang="en-US" sz="4000" dirty="0" smtClean="0">
                <a:latin typeface="+mn-lt"/>
              </a:rPr>
              <a:t>  Consider walking or visiting 	the property regularly</a:t>
            </a:r>
            <a:r>
              <a:rPr lang="en-US" sz="4000" dirty="0">
                <a:latin typeface="+mn-lt"/>
              </a:rPr>
              <a:t/>
            </a:r>
            <a:br>
              <a:rPr lang="en-US" sz="4000" dirty="0">
                <a:latin typeface="+mn-lt"/>
              </a:rPr>
            </a:br>
            <a:endParaRPr lang="en-US" dirty="0" smtClean="0">
              <a:latin typeface="+mn-lt"/>
            </a:endParaRPr>
          </a:p>
          <a:p>
            <a:pPr marL="914400" lvl="1" indent="-401638">
              <a:buFont typeface="Arial" pitchFamily="34" charset="0"/>
              <a:buChar char="•"/>
            </a:pPr>
            <a:r>
              <a:rPr lang="en-US" sz="4000" dirty="0" smtClean="0">
                <a:latin typeface="+mn-lt"/>
              </a:rPr>
              <a:t>Consider including “routine inspections” in your lease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whouse1.jpg"/>
          <p:cNvPicPr>
            <a:picLocks noGrp="1" noChangeAspect="1"/>
          </p:cNvPicPr>
          <p:nvPr>
            <p:ph idx="1"/>
          </p:nvPr>
        </p:nvPicPr>
        <p:blipFill>
          <a:blip r:embed="rId2" cstate="print"/>
          <a:stretch>
            <a:fillRect/>
          </a:stretch>
        </p:blipFill>
        <p:spPr>
          <a:xfrm>
            <a:off x="2297" y="0"/>
            <a:ext cx="9141703"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whouse2.jpg"/>
          <p:cNvPicPr>
            <a:picLocks noGrp="1" noChangeAspect="1"/>
          </p:cNvPicPr>
          <p:nvPr>
            <p:ph idx="1"/>
          </p:nvPr>
        </p:nvPicPr>
        <p:blipFill>
          <a:blip r:embed="rId2" cstate="print"/>
          <a:stretch>
            <a:fillRect/>
          </a:stretch>
        </p:blipFill>
        <p:spPr>
          <a:xfrm>
            <a:off x="3298" y="0"/>
            <a:ext cx="9137403"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09600"/>
            <a:ext cx="8153400" cy="1323439"/>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latin typeface="+mj-lt"/>
              </a:rPr>
              <a:t>CONGRATULATIONS … YOU’RE A LANDLORD!!!</a:t>
            </a:r>
            <a:endParaRPr lang="en-US" sz="4000" b="1" dirty="0">
              <a:effectLst>
                <a:outerShdw blurRad="38100" dist="38100" dir="2700000" algn="tl">
                  <a:srgbClr val="000000">
                    <a:alpha val="43137"/>
                  </a:srgbClr>
                </a:outerShdw>
              </a:effectLst>
              <a:latin typeface="+mj-lt"/>
            </a:endParaRPr>
          </a:p>
        </p:txBody>
      </p:sp>
      <p:pic>
        <p:nvPicPr>
          <p:cNvPr id="1162242" name="Picture 2" descr="C:\Users\ALieberenz\AppData\Local\Microsoft\Windows\Temporary Internet Files\Content.IE5\P7U4FPZB\two_thumbs_u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3622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8056" y="5562600"/>
            <a:ext cx="8153400" cy="707886"/>
          </a:xfrm>
          <a:prstGeom prst="rect">
            <a:avLst/>
          </a:prstGeom>
          <a:noFill/>
        </p:spPr>
        <p:txBody>
          <a:bodyPr wrap="square" rtlCol="0">
            <a:spAutoFit/>
          </a:bodyPr>
          <a:lstStyle/>
          <a:p>
            <a:pPr algn="ctr"/>
            <a:r>
              <a:rPr lang="en-US" sz="4000" b="1" dirty="0" smtClean="0">
                <a:latin typeface="+mj-lt"/>
              </a:rPr>
              <a:t>NOW WHAT ???</a:t>
            </a:r>
            <a:endParaRPr lang="en-US" sz="4000" b="1" dirty="0">
              <a:latin typeface="+mj-lt"/>
            </a:endParaRPr>
          </a:p>
        </p:txBody>
      </p:sp>
      <p:pic>
        <p:nvPicPr>
          <p:cNvPr id="5" name="The good the bad and the ugly - The best theme tune ev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5633819"/>
            <a:ext cx="609600" cy="609600"/>
          </a:xfrm>
          <a:prstGeom prst="rect">
            <a:avLst/>
          </a:prstGeom>
        </p:spPr>
      </p:pic>
    </p:spTree>
    <p:extLst>
      <p:ext uri="{BB962C8B-B14F-4D97-AF65-F5344CB8AC3E}">
        <p14:creationId xmlns:p14="http://schemas.microsoft.com/office/powerpoint/2010/main" val="251707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7" fill="remove"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whouse3.jpg"/>
          <p:cNvPicPr>
            <a:picLocks noGrp="1" noChangeAspect="1"/>
          </p:cNvPicPr>
          <p:nvPr>
            <p:ph idx="1"/>
          </p:nvPr>
        </p:nvPicPr>
        <p:blipFill>
          <a:blip r:embed="rId2" cstate="print"/>
          <a:stretch>
            <a:fillRect/>
          </a:stretch>
        </p:blipFill>
        <p:spPr>
          <a:xfrm>
            <a:off x="304800" y="685800"/>
            <a:ext cx="4053840" cy="2700528"/>
          </a:xfrm>
        </p:spPr>
      </p:pic>
      <p:pic>
        <p:nvPicPr>
          <p:cNvPr id="5" name="Picture 4" descr="growhouse4.jpg"/>
          <p:cNvPicPr>
            <a:picLocks noChangeAspect="1"/>
          </p:cNvPicPr>
          <p:nvPr/>
        </p:nvPicPr>
        <p:blipFill>
          <a:blip r:embed="rId3" cstate="print"/>
          <a:stretch>
            <a:fillRect/>
          </a:stretch>
        </p:blipFill>
        <p:spPr>
          <a:xfrm>
            <a:off x="4724400" y="685800"/>
            <a:ext cx="4041648" cy="2688336"/>
          </a:xfrm>
          <a:prstGeom prst="rect">
            <a:avLst/>
          </a:prstGeom>
        </p:spPr>
      </p:pic>
      <p:pic>
        <p:nvPicPr>
          <p:cNvPr id="6" name="Picture 5" descr="growhouse5.jpg"/>
          <p:cNvPicPr>
            <a:picLocks noChangeAspect="1"/>
          </p:cNvPicPr>
          <p:nvPr/>
        </p:nvPicPr>
        <p:blipFill>
          <a:blip r:embed="rId4" cstate="print"/>
          <a:stretch>
            <a:fillRect/>
          </a:stretch>
        </p:blipFill>
        <p:spPr>
          <a:xfrm>
            <a:off x="304800" y="3733800"/>
            <a:ext cx="4050792" cy="2806511"/>
          </a:xfrm>
          <a:prstGeom prst="rect">
            <a:avLst/>
          </a:prstGeom>
        </p:spPr>
      </p:pic>
      <p:pic>
        <p:nvPicPr>
          <p:cNvPr id="7" name="Picture 6" descr="growhouse6.jpg"/>
          <p:cNvPicPr>
            <a:picLocks noChangeAspect="1"/>
          </p:cNvPicPr>
          <p:nvPr/>
        </p:nvPicPr>
        <p:blipFill>
          <a:blip r:embed="rId5" cstate="print"/>
          <a:stretch>
            <a:fillRect/>
          </a:stretch>
        </p:blipFill>
        <p:spPr>
          <a:xfrm>
            <a:off x="4724400" y="3733800"/>
            <a:ext cx="4050792" cy="2819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whouse7.jpg"/>
          <p:cNvPicPr>
            <a:picLocks noGrp="1" noChangeAspect="1"/>
          </p:cNvPicPr>
          <p:nvPr>
            <p:ph idx="1"/>
          </p:nvPr>
        </p:nvPicPr>
        <p:blipFill>
          <a:blip r:embed="rId2" cstate="print"/>
          <a:stretch>
            <a:fillRect/>
          </a:stretch>
        </p:blipFill>
        <p:spPr>
          <a:xfrm>
            <a:off x="533400" y="914400"/>
            <a:ext cx="3295030" cy="5290688"/>
          </a:xfrm>
        </p:spPr>
      </p:pic>
      <p:pic>
        <p:nvPicPr>
          <p:cNvPr id="5" name="Picture 4" descr="growhouse8.jpg"/>
          <p:cNvPicPr>
            <a:picLocks noChangeAspect="1"/>
          </p:cNvPicPr>
          <p:nvPr/>
        </p:nvPicPr>
        <p:blipFill>
          <a:blip r:embed="rId3" cstate="print"/>
          <a:stretch>
            <a:fillRect/>
          </a:stretch>
        </p:blipFill>
        <p:spPr>
          <a:xfrm>
            <a:off x="5029200" y="914400"/>
            <a:ext cx="3291840" cy="53661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owhouse9.jpg"/>
          <p:cNvPicPr>
            <a:picLocks noGrp="1" noChangeAspect="1"/>
          </p:cNvPicPr>
          <p:nvPr>
            <p:ph idx="1"/>
          </p:nvPr>
        </p:nvPicPr>
        <p:blipFill>
          <a:blip r:embed="rId2" cstate="print"/>
          <a:stretch>
            <a:fillRect/>
          </a:stretch>
        </p:blipFill>
        <p:spPr>
          <a:xfrm>
            <a:off x="0" y="0"/>
            <a:ext cx="9143999"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DSC_0040"/>
          <p:cNvPicPr>
            <a:picLocks noChangeAspect="1" noChangeArrowheads="1"/>
          </p:cNvPicPr>
          <p:nvPr/>
        </p:nvPicPr>
        <p:blipFill>
          <a:blip r:embed="rId2" cstate="print"/>
          <a:srcRect/>
          <a:stretch>
            <a:fillRect/>
          </a:stretch>
        </p:blipFill>
        <p:spPr>
          <a:xfrm>
            <a:off x="0" y="0"/>
            <a:ext cx="9086130" cy="6858000"/>
          </a:xfrm>
          <a:prstGeom prst="rect">
            <a:avLst/>
          </a:prstGeom>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143000"/>
          </a:xfrm>
        </p:spPr>
        <p:txBody>
          <a:bodyPr>
            <a:normAutofit/>
          </a:bodyPr>
          <a:lstStyle/>
          <a:p>
            <a:r>
              <a:rPr lang="en-US" sz="4800" dirty="0" smtClean="0">
                <a:solidFill>
                  <a:schemeClr val="tx1"/>
                </a:solidFill>
              </a:rPr>
              <a:t>MEDICAL MARIJUANA</a:t>
            </a:r>
            <a:endParaRPr lang="en-US" sz="4800" dirty="0">
              <a:solidFill>
                <a:schemeClr val="tx1"/>
              </a:solidFill>
            </a:endParaRPr>
          </a:p>
        </p:txBody>
      </p:sp>
      <p:pic>
        <p:nvPicPr>
          <p:cNvPr id="1156105" name="Picture 9" descr="C:\Users\ALieberenz\AppData\Local\Microsoft\Windows\Temporary Internet Files\Content.IE5\UHA7QBZC\medical-marijuan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438400"/>
            <a:ext cx="2133600" cy="2066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1969008"/>
            <a:ext cx="6248400" cy="4185761"/>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latin typeface="Book Antiqua" panose="02040602050305030304" pitchFamily="18" charset="0"/>
              </a:rPr>
              <a:t>State Law vs. Federal Law</a:t>
            </a:r>
            <a:br>
              <a:rPr lang="en-US" sz="2800" dirty="0" smtClean="0">
                <a:latin typeface="Book Antiqua" panose="02040602050305030304" pitchFamily="18" charset="0"/>
              </a:rPr>
            </a:br>
            <a:endParaRPr lang="en-US" dirty="0" smtClean="0">
              <a:latin typeface="Book Antiqua" panose="02040602050305030304" pitchFamily="18" charset="0"/>
            </a:endParaRPr>
          </a:p>
          <a:p>
            <a:pPr marL="285750" indent="-285750">
              <a:buFont typeface="Arial" panose="020B0604020202020204" pitchFamily="34" charset="0"/>
              <a:buChar char="•"/>
            </a:pPr>
            <a:r>
              <a:rPr lang="en-US" sz="2800" dirty="0" smtClean="0">
                <a:latin typeface="Book Antiqua" panose="02040602050305030304" pitchFamily="18" charset="0"/>
              </a:rPr>
              <a:t>Federal Fair Housing Laws</a:t>
            </a:r>
          </a:p>
          <a:p>
            <a:pPr marL="573088" indent="-292100">
              <a:buFont typeface="Arial" panose="020B0604020202020204" pitchFamily="34" charset="0"/>
              <a:buChar char="•"/>
            </a:pPr>
            <a:r>
              <a:rPr lang="en-US" sz="2800" dirty="0" smtClean="0">
                <a:latin typeface="Book Antiqua" panose="02040602050305030304" pitchFamily="18" charset="0"/>
              </a:rPr>
              <a:t>Can you deny a potential renter who holds a medical marijuana card?</a:t>
            </a:r>
            <a:br>
              <a:rPr lang="en-US" sz="2800" dirty="0" smtClean="0">
                <a:latin typeface="Book Antiqua" panose="02040602050305030304" pitchFamily="18" charset="0"/>
              </a:rPr>
            </a:br>
            <a:endParaRPr lang="en-US" dirty="0" smtClean="0">
              <a:latin typeface="Book Antiqua" panose="02040602050305030304" pitchFamily="18" charset="0"/>
            </a:endParaRPr>
          </a:p>
          <a:p>
            <a:pPr marL="285750" indent="-285750">
              <a:buFont typeface="Arial" panose="020B0604020202020204" pitchFamily="34" charset="0"/>
              <a:buChar char="•"/>
            </a:pPr>
            <a:r>
              <a:rPr lang="en-US" sz="2800" dirty="0" smtClean="0">
                <a:latin typeface="Book Antiqua" panose="02040602050305030304" pitchFamily="18" charset="0"/>
              </a:rPr>
              <a:t>Must you allow the use of medical marijuana on the property?  In the unit?</a:t>
            </a:r>
            <a:endParaRPr lang="en-US" dirty="0">
              <a:latin typeface="Book Antiqua" panose="02040602050305030304" pitchFamily="18" charset="0"/>
            </a:endParaRPr>
          </a:p>
        </p:txBody>
      </p:sp>
    </p:spTree>
    <p:extLst>
      <p:ext uri="{BB962C8B-B14F-4D97-AF65-F5344CB8AC3E}">
        <p14:creationId xmlns:p14="http://schemas.microsoft.com/office/powerpoint/2010/main" val="8331431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7200"/>
            <a:ext cx="7239000" cy="1015663"/>
          </a:xfrm>
          <a:prstGeom prst="rect">
            <a:avLst/>
          </a:prstGeom>
          <a:noFill/>
        </p:spPr>
        <p:txBody>
          <a:bodyPr wrap="square" rtlCol="0">
            <a:spAutoFit/>
          </a:bodyPr>
          <a:lstStyle/>
          <a:p>
            <a:pPr algn="ctr"/>
            <a:r>
              <a:rPr lang="en-US" sz="6000" b="1" dirty="0" smtClean="0">
                <a:effectLst>
                  <a:outerShdw blurRad="38100" dist="38100" dir="2700000" algn="tl">
                    <a:srgbClr val="000000">
                      <a:alpha val="43137"/>
                    </a:srgbClr>
                  </a:outerShdw>
                </a:effectLst>
                <a:latin typeface="+mj-lt"/>
              </a:rPr>
              <a:t>SERVICE ANIMALS</a:t>
            </a:r>
            <a:endParaRPr lang="en-US" sz="6000" b="1" dirty="0">
              <a:effectLst>
                <a:outerShdw blurRad="38100" dist="38100" dir="2700000" algn="tl">
                  <a:srgbClr val="000000">
                    <a:alpha val="43137"/>
                  </a:srgbClr>
                </a:outerShdw>
              </a:effectLst>
              <a:latin typeface="+mj-lt"/>
            </a:endParaRPr>
          </a:p>
        </p:txBody>
      </p:sp>
      <p:pic>
        <p:nvPicPr>
          <p:cNvPr id="1162246" name="Picture 6" descr="C:\Users\ALieberenz\AppData\Local\Microsoft\Windows\Temporary Internet Files\Content.IE5\GR8OPREM\service_do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106" y="1828800"/>
            <a:ext cx="36195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79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457200"/>
            <a:ext cx="5638800" cy="59098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76161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p:cNvSpPr>
          <p:nvPr>
            <p:ph type="title"/>
          </p:nvPr>
        </p:nvSpPr>
        <p:spPr bwMode="auto">
          <a:xfrm>
            <a:off x="457200" y="9832"/>
            <a:ext cx="8229600" cy="828368"/>
          </a:xfrm>
        </p:spPr>
        <p:txBody>
          <a:bodyPr wrap="square" lIns="91440" tIns="45720" rIns="91440" bIns="45720" numCol="1" anchorCtr="0" compatLnSpc="1">
            <a:prstTxWarp prst="textNoShape">
              <a:avLst/>
            </a:prstTxWarp>
          </a:bodyPr>
          <a:lstStyle/>
          <a:p>
            <a:pPr eaLnBrk="1" hangingPunct="1">
              <a:defRPr/>
            </a:pPr>
            <a:r>
              <a:rPr lang="en-US" sz="4500" dirty="0" smtClean="0">
                <a:ln>
                  <a:noFill/>
                </a:ln>
                <a:solidFill>
                  <a:schemeClr val="tx1"/>
                </a:solidFill>
                <a:effectLst/>
              </a:rPr>
              <a:t>Screening Services</a:t>
            </a:r>
          </a:p>
        </p:txBody>
      </p:sp>
      <p:pic>
        <p:nvPicPr>
          <p:cNvPr id="11704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50" y="1066800"/>
            <a:ext cx="8228013" cy="554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6" name="Rectangle 2"/>
          <p:cNvSpPr>
            <a:spLocks noGrp="1" noChangeArrowheads="1"/>
          </p:cNvSpPr>
          <p:nvPr>
            <p:ph type="ctrTitle" idx="4294967295"/>
          </p:nvPr>
        </p:nvSpPr>
        <p:spPr>
          <a:xfrm>
            <a:off x="685800" y="0"/>
            <a:ext cx="8458200" cy="1524000"/>
          </a:xfrm>
        </p:spPr>
        <p:txBody>
          <a:bodyPr/>
          <a:lstStyle/>
          <a:p>
            <a:pPr eaLnBrk="1" fontAlgn="auto" hangingPunct="1">
              <a:spcAft>
                <a:spcPts val="0"/>
              </a:spcAft>
              <a:defRPr/>
            </a:pPr>
            <a:r>
              <a:rPr lang="en-US" sz="5400" dirty="0" smtClean="0"/>
              <a:t>     </a:t>
            </a:r>
          </a:p>
        </p:txBody>
      </p:sp>
      <p:sp>
        <p:nvSpPr>
          <p:cNvPr id="945155" name="Rectangle 3"/>
          <p:cNvSpPr>
            <a:spLocks noGrp="1" noChangeArrowheads="1"/>
          </p:cNvSpPr>
          <p:nvPr>
            <p:ph type="subTitle" idx="4294967295"/>
          </p:nvPr>
        </p:nvSpPr>
        <p:spPr>
          <a:xfrm>
            <a:off x="1600200" y="5105400"/>
            <a:ext cx="6400800" cy="1752600"/>
          </a:xfrm>
        </p:spPr>
        <p:txBody>
          <a:bodyPr/>
          <a:lstStyle/>
          <a:p>
            <a:pPr marL="0" indent="0" algn="ctr" eaLnBrk="1" hangingPunct="1">
              <a:buFontTx/>
              <a:buNone/>
            </a:pPr>
            <a:endParaRPr lang="en-US" i="1" dirty="0" smtClean="0"/>
          </a:p>
          <a:p>
            <a:pPr marL="0" indent="0" algn="ctr" eaLnBrk="1" hangingPunct="1">
              <a:buFontTx/>
              <a:buNone/>
            </a:pPr>
            <a:endParaRPr lang="en-US" i="1" dirty="0" smtClean="0"/>
          </a:p>
        </p:txBody>
      </p:sp>
      <p:pic>
        <p:nvPicPr>
          <p:cNvPr id="531459" name="Picture 7" descr="ResData-Apprv"/>
          <p:cNvPicPr>
            <a:picLocks noChangeAspect="1" noChangeArrowheads="1"/>
          </p:cNvPicPr>
          <p:nvPr/>
        </p:nvPicPr>
        <p:blipFill>
          <a:blip r:embed="rId3" cstate="screen"/>
          <a:srcRect/>
          <a:stretch>
            <a:fillRect/>
          </a:stretch>
        </p:blipFill>
        <p:spPr bwMode="auto">
          <a:xfrm>
            <a:off x="1447800" y="0"/>
            <a:ext cx="6589713" cy="6951663"/>
          </a:xfrm>
          <a:prstGeom prst="rect">
            <a:avLst/>
          </a:prstGeom>
          <a:noFill/>
          <a:ln w="9525">
            <a:noFill/>
            <a:miter lim="800000"/>
            <a:headEnd/>
            <a:tailEnd/>
          </a:ln>
        </p:spPr>
      </p:pic>
      <p:sp>
        <p:nvSpPr>
          <p:cNvPr id="531460" name="AutoShape 10"/>
          <p:cNvSpPr>
            <a:spLocks noChangeArrowheads="1"/>
          </p:cNvSpPr>
          <p:nvPr/>
        </p:nvSpPr>
        <p:spPr bwMode="auto">
          <a:xfrm>
            <a:off x="8167688" y="457200"/>
            <a:ext cx="976312" cy="485775"/>
          </a:xfrm>
          <a:prstGeom prst="lef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latin typeface="Book Antiqua"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945155">
                                            <p:txEl>
                                              <p:pRg st="0" end="0"/>
                                            </p:txEl>
                                          </p:spTgt>
                                        </p:tgtEl>
                                        <p:attrNameLst>
                                          <p:attrName>style.visibility</p:attrName>
                                        </p:attrNameLst>
                                      </p:cBhvr>
                                      <p:to>
                                        <p:strVal val="visible"/>
                                      </p:to>
                                    </p:set>
                                    <p:anim calcmode="lin" valueType="num">
                                      <p:cBhvr additive="base">
                                        <p:cTn id="7" dur="500" fill="hold"/>
                                        <p:tgtEl>
                                          <p:spTgt spid="945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4515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5"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ctrTitle" idx="4294967295"/>
          </p:nvPr>
        </p:nvSpPr>
        <p:spPr>
          <a:xfrm>
            <a:off x="685800" y="0"/>
            <a:ext cx="8458200" cy="1524000"/>
          </a:xfrm>
        </p:spPr>
        <p:txBody>
          <a:bodyPr/>
          <a:lstStyle/>
          <a:p>
            <a:pPr eaLnBrk="1" fontAlgn="auto" hangingPunct="1">
              <a:spcAft>
                <a:spcPts val="0"/>
              </a:spcAft>
              <a:defRPr/>
            </a:pPr>
            <a:r>
              <a:rPr lang="en-US" sz="5400" dirty="0" smtClean="0"/>
              <a:t>     </a:t>
            </a:r>
          </a:p>
        </p:txBody>
      </p:sp>
      <p:sp>
        <p:nvSpPr>
          <p:cNvPr id="947203" name="Rectangle 3"/>
          <p:cNvSpPr>
            <a:spLocks noGrp="1" noChangeArrowheads="1"/>
          </p:cNvSpPr>
          <p:nvPr>
            <p:ph type="subTitle" idx="4294967295"/>
          </p:nvPr>
        </p:nvSpPr>
        <p:spPr>
          <a:xfrm>
            <a:off x="1600200" y="5105400"/>
            <a:ext cx="6400800" cy="1752600"/>
          </a:xfrm>
        </p:spPr>
        <p:txBody>
          <a:bodyPr/>
          <a:lstStyle/>
          <a:p>
            <a:pPr marL="0" indent="0" algn="ctr" eaLnBrk="1" hangingPunct="1">
              <a:buFontTx/>
              <a:buNone/>
            </a:pPr>
            <a:endParaRPr lang="en-US" i="1" dirty="0" smtClean="0"/>
          </a:p>
          <a:p>
            <a:pPr marL="0" indent="0" algn="ctr" eaLnBrk="1" hangingPunct="1">
              <a:buFontTx/>
              <a:buNone/>
            </a:pPr>
            <a:endParaRPr lang="en-US" i="1" dirty="0" smtClean="0"/>
          </a:p>
        </p:txBody>
      </p:sp>
      <p:pic>
        <p:nvPicPr>
          <p:cNvPr id="533507" name="Picture 5" descr="ResData-Deny 1"/>
          <p:cNvPicPr>
            <a:picLocks noChangeAspect="1" noChangeArrowheads="1"/>
          </p:cNvPicPr>
          <p:nvPr/>
        </p:nvPicPr>
        <p:blipFill>
          <a:blip r:embed="rId3" cstate="screen"/>
          <a:srcRect/>
          <a:stretch>
            <a:fillRect/>
          </a:stretch>
        </p:blipFill>
        <p:spPr bwMode="auto">
          <a:xfrm>
            <a:off x="1066800" y="-60325"/>
            <a:ext cx="7116763" cy="7086600"/>
          </a:xfrm>
          <a:prstGeom prst="rect">
            <a:avLst/>
          </a:prstGeom>
          <a:noFill/>
          <a:ln w="9525">
            <a:noFill/>
            <a:miter lim="800000"/>
            <a:headEnd/>
            <a:tailEnd/>
          </a:ln>
        </p:spPr>
      </p:pic>
      <p:sp>
        <p:nvSpPr>
          <p:cNvPr id="533508" name="AutoShape 6"/>
          <p:cNvSpPr>
            <a:spLocks noChangeArrowheads="1"/>
          </p:cNvSpPr>
          <p:nvPr/>
        </p:nvSpPr>
        <p:spPr bwMode="auto">
          <a:xfrm>
            <a:off x="8167688" y="609600"/>
            <a:ext cx="976312" cy="485775"/>
          </a:xfrm>
          <a:prstGeom prst="leftArrow">
            <a:avLst>
              <a:gd name="adj1" fmla="val 50000"/>
              <a:gd name="adj2" fmla="val 50245"/>
            </a:avLst>
          </a:prstGeom>
          <a:solidFill>
            <a:schemeClr val="accent1"/>
          </a:solidFill>
          <a:ln w="9525">
            <a:solidFill>
              <a:srgbClr val="FFFF00"/>
            </a:solidFill>
            <a:miter lim="800000"/>
            <a:headEnd/>
            <a:tailEnd/>
          </a:ln>
        </p:spPr>
        <p:txBody>
          <a:bodyPr wrap="none" anchor="ctr"/>
          <a:lstStyle/>
          <a:p>
            <a:endParaRPr lang="en-US" dirty="0">
              <a:latin typeface="Book Antiqua" pitchFamily="18" charset="0"/>
            </a:endParaRPr>
          </a:p>
        </p:txBody>
      </p:sp>
      <p:sp>
        <p:nvSpPr>
          <p:cNvPr id="533509" name="AutoShape 7"/>
          <p:cNvSpPr>
            <a:spLocks noChangeArrowheads="1"/>
          </p:cNvSpPr>
          <p:nvPr/>
        </p:nvSpPr>
        <p:spPr bwMode="auto">
          <a:xfrm>
            <a:off x="228600" y="4191000"/>
            <a:ext cx="976313" cy="485775"/>
          </a:xfrm>
          <a:prstGeom prst="rightArrow">
            <a:avLst>
              <a:gd name="adj1" fmla="val 50000"/>
              <a:gd name="adj2" fmla="val 50245"/>
            </a:avLst>
          </a:prstGeom>
          <a:solidFill>
            <a:srgbClr val="FFFF00"/>
          </a:solidFill>
          <a:ln w="9525">
            <a:solidFill>
              <a:srgbClr val="FFFF00"/>
            </a:solidFill>
            <a:miter lim="800000"/>
            <a:headEnd/>
            <a:tailEnd/>
          </a:ln>
        </p:spPr>
        <p:txBody>
          <a:bodyPr wrap="none" anchor="ctr"/>
          <a:lstStyle/>
          <a:p>
            <a:pPr algn="ctr" eaLnBrk="0" hangingPunct="0"/>
            <a:endParaRPr lang="en-US" b="1" dirty="0">
              <a:solidFill>
                <a:srgbClr val="FFFF00"/>
              </a:solidFill>
              <a:latin typeface="Times New Roman" pitchFamily="18" charset="0"/>
            </a:endParaRPr>
          </a:p>
        </p:txBody>
      </p:sp>
      <p:sp>
        <p:nvSpPr>
          <p:cNvPr id="533510" name="AutoShape 8"/>
          <p:cNvSpPr>
            <a:spLocks noChangeArrowheads="1"/>
          </p:cNvSpPr>
          <p:nvPr/>
        </p:nvSpPr>
        <p:spPr bwMode="auto">
          <a:xfrm>
            <a:off x="228600" y="4876800"/>
            <a:ext cx="976313" cy="485775"/>
          </a:xfrm>
          <a:prstGeom prst="righ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en-US" dirty="0">
              <a:latin typeface="Book Antiqua" pitchFamily="18" charset="0"/>
            </a:endParaRPr>
          </a:p>
        </p:txBody>
      </p:sp>
      <p:sp>
        <p:nvSpPr>
          <p:cNvPr id="533511" name="AutoShape 9"/>
          <p:cNvSpPr>
            <a:spLocks noChangeArrowheads="1"/>
          </p:cNvSpPr>
          <p:nvPr/>
        </p:nvSpPr>
        <p:spPr bwMode="auto">
          <a:xfrm>
            <a:off x="228600" y="5562600"/>
            <a:ext cx="976313" cy="485775"/>
          </a:xfrm>
          <a:prstGeom prst="righ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en-US" dirty="0">
              <a:latin typeface="Book Antiqua" pitchFamily="18" charset="0"/>
            </a:endParaRPr>
          </a:p>
        </p:txBody>
      </p:sp>
      <p:sp>
        <p:nvSpPr>
          <p:cNvPr id="533512" name="AutoShape 10"/>
          <p:cNvSpPr>
            <a:spLocks noChangeArrowheads="1"/>
          </p:cNvSpPr>
          <p:nvPr/>
        </p:nvSpPr>
        <p:spPr bwMode="auto">
          <a:xfrm>
            <a:off x="228600" y="6096000"/>
            <a:ext cx="976313" cy="485775"/>
          </a:xfrm>
          <a:prstGeom prst="righ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en-US" dirty="0">
              <a:latin typeface="Book Antiqua"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947203">
                                            <p:txEl>
                                              <p:pRg st="0" end="0"/>
                                            </p:txEl>
                                          </p:spTgt>
                                        </p:tgtEl>
                                        <p:attrNameLst>
                                          <p:attrName>style.visibility</p:attrName>
                                        </p:attrNameLst>
                                      </p:cBhvr>
                                      <p:to>
                                        <p:strVal val="visible"/>
                                      </p:to>
                                    </p:set>
                                    <p:anim calcmode="lin" valueType="num">
                                      <p:cBhvr additive="base">
                                        <p:cTn id="7" dur="500" fill="hold"/>
                                        <p:tgtEl>
                                          <p:spTgt spid="947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4720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38200"/>
            <a:ext cx="9144000" cy="923330"/>
          </a:xfrm>
          <a:prstGeom prst="rect">
            <a:avLst/>
          </a:prstGeom>
          <a:noFill/>
        </p:spPr>
        <p:txBody>
          <a:bodyPr wrap="square" rtlCol="0">
            <a:spAutoFit/>
          </a:bodyPr>
          <a:lstStyle/>
          <a:p>
            <a:pPr algn="ctr"/>
            <a:r>
              <a:rPr lang="en-US" sz="5400" b="1" dirty="0" smtClean="0">
                <a:effectLst>
                  <a:outerShdw blurRad="38100" dist="38100" dir="2700000" algn="tl">
                    <a:srgbClr val="000000">
                      <a:alpha val="43137"/>
                    </a:srgbClr>
                  </a:outerShdw>
                </a:effectLst>
                <a:latin typeface="+mj-lt"/>
              </a:rPr>
              <a:t>THE GOOD</a:t>
            </a:r>
            <a:endParaRPr lang="en-US" sz="5400" b="1" dirty="0">
              <a:effectLst>
                <a:outerShdw blurRad="38100" dist="38100" dir="2700000" algn="tl">
                  <a:srgbClr val="000000">
                    <a:alpha val="43137"/>
                  </a:srgbClr>
                </a:outerShdw>
              </a:effectLst>
              <a:latin typeface="+mj-lt"/>
            </a:endParaRPr>
          </a:p>
        </p:txBody>
      </p:sp>
      <p:pic>
        <p:nvPicPr>
          <p:cNvPr id="1162242" name="Picture 2" descr="C:\Users\ALieberenz\AppData\Local\Microsoft\Windows\Temporary Internet Files\Content.IE5\2FWMOLOO\money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27869"/>
            <a:ext cx="4724400" cy="3731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62242"/>
                                        </p:tgtEl>
                                        <p:attrNameLst>
                                          <p:attrName>style.visibility</p:attrName>
                                        </p:attrNameLst>
                                      </p:cBhvr>
                                      <p:to>
                                        <p:strVal val="visible"/>
                                      </p:to>
                                    </p:set>
                                    <p:anim calcmode="lin" valueType="num">
                                      <p:cBhvr additive="base">
                                        <p:cTn id="7" dur="500" fill="hold"/>
                                        <p:tgtEl>
                                          <p:spTgt spid="1162242"/>
                                        </p:tgtEl>
                                        <p:attrNameLst>
                                          <p:attrName>ppt_x</p:attrName>
                                        </p:attrNameLst>
                                      </p:cBhvr>
                                      <p:tavLst>
                                        <p:tav tm="0">
                                          <p:val>
                                            <p:strVal val="#ppt_x"/>
                                          </p:val>
                                        </p:tav>
                                        <p:tav tm="100000">
                                          <p:val>
                                            <p:strVal val="#ppt_x"/>
                                          </p:val>
                                        </p:tav>
                                      </p:tavLst>
                                    </p:anim>
                                    <p:anim calcmode="lin" valueType="num">
                                      <p:cBhvr additive="base">
                                        <p:cTn id="8" dur="500" fill="hold"/>
                                        <p:tgtEl>
                                          <p:spTgt spid="1162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ctrTitle"/>
          </p:nvPr>
        </p:nvSpPr>
        <p:spPr>
          <a:xfrm>
            <a:off x="0" y="152400"/>
            <a:ext cx="9144000" cy="2057400"/>
          </a:xfrm>
        </p:spPr>
        <p:txBody>
          <a:bodyPr>
            <a:normAutofit fontScale="90000"/>
          </a:bodyPr>
          <a:lstStyle/>
          <a:p>
            <a:pPr eaLnBrk="1" fontAlgn="auto" hangingPunct="1">
              <a:spcAft>
                <a:spcPts val="0"/>
              </a:spcAft>
              <a:defRPr/>
            </a:pP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chemeClr val="tx1"/>
                </a:solidFill>
                <a:effectLst>
                  <a:outerShdw blurRad="38100" dist="38100" dir="2700000" algn="tl">
                    <a:srgbClr val="000000"/>
                  </a:outerShdw>
                </a:effectLst>
              </a:rPr>
              <a:t>Refusing An Application:</a:t>
            </a:r>
            <a:endParaRPr lang="en-US" dirty="0" smtClean="0">
              <a:solidFill>
                <a:schemeClr val="tx1"/>
              </a:solidFill>
            </a:endParaRPr>
          </a:p>
        </p:txBody>
      </p:sp>
      <p:sp>
        <p:nvSpPr>
          <p:cNvPr id="533507" name="Rectangle 3"/>
          <p:cNvSpPr>
            <a:spLocks noGrp="1" noChangeArrowheads="1"/>
          </p:cNvSpPr>
          <p:nvPr>
            <p:ph type="subTitle" idx="1"/>
          </p:nvPr>
        </p:nvSpPr>
        <p:spPr>
          <a:xfrm>
            <a:off x="609600" y="2133600"/>
            <a:ext cx="8534400" cy="4724400"/>
          </a:xfrm>
        </p:spPr>
        <p:txBody>
          <a:bodyPr>
            <a:normAutofit/>
          </a:bodyPr>
          <a:lstStyle/>
          <a:p>
            <a:pPr eaLnBrk="1" fontAlgn="auto" hangingPunct="1">
              <a:spcAft>
                <a:spcPts val="0"/>
              </a:spcAft>
              <a:buClr>
                <a:schemeClr val="tx1">
                  <a:shade val="95000"/>
                </a:schemeClr>
              </a:buClr>
              <a:buFont typeface="Wingdings 2"/>
              <a:buNone/>
              <a:defRPr/>
            </a:pPr>
            <a:endParaRPr lang="en-US" dirty="0" smtClean="0"/>
          </a:p>
          <a:p>
            <a:pPr algn="l" eaLnBrk="1" fontAlgn="auto" hangingPunct="1">
              <a:spcAft>
                <a:spcPts val="0"/>
              </a:spcAft>
              <a:buClr>
                <a:schemeClr val="tx1">
                  <a:shade val="95000"/>
                </a:schemeClr>
              </a:buClr>
              <a:buFont typeface="Arial" pitchFamily="34" charset="0"/>
              <a:buChar char="•"/>
              <a:defRPr/>
            </a:pPr>
            <a:r>
              <a:rPr lang="en-US" sz="4000" dirty="0" smtClean="0"/>
              <a:t>Deny the </a:t>
            </a:r>
            <a:r>
              <a:rPr lang="en-US" sz="4000" b="1" i="1" u="sng" dirty="0" smtClean="0">
                <a:effectLst>
                  <a:outerShdw blurRad="38100" dist="38100" dir="2700000" algn="tl">
                    <a:srgbClr val="000000"/>
                  </a:outerShdw>
                </a:effectLst>
              </a:rPr>
              <a:t>“APPLICATION”</a:t>
            </a:r>
            <a:endParaRPr lang="en-US" sz="4400" dirty="0" smtClean="0"/>
          </a:p>
          <a:p>
            <a:pPr algn="l" eaLnBrk="1" fontAlgn="auto" hangingPunct="1">
              <a:spcAft>
                <a:spcPts val="0"/>
              </a:spcAft>
              <a:buClr>
                <a:schemeClr val="tx1">
                  <a:shade val="95000"/>
                </a:schemeClr>
              </a:buClr>
              <a:buFont typeface="Arial" pitchFamily="34" charset="0"/>
              <a:buChar char="•"/>
              <a:defRPr/>
            </a:pPr>
            <a:r>
              <a:rPr lang="en-US" sz="4000" dirty="0" smtClean="0"/>
              <a:t>Don’t Defend The Facts</a:t>
            </a:r>
          </a:p>
          <a:p>
            <a:pPr algn="l" eaLnBrk="1" fontAlgn="auto" hangingPunct="1">
              <a:spcAft>
                <a:spcPts val="0"/>
              </a:spcAft>
              <a:buClr>
                <a:schemeClr val="tx1">
                  <a:shade val="95000"/>
                </a:schemeClr>
              </a:buClr>
              <a:buFont typeface="Arial" pitchFamily="34" charset="0"/>
              <a:buChar char="•"/>
              <a:defRPr/>
            </a:pPr>
            <a:r>
              <a:rPr lang="en-US" sz="4000" dirty="0" smtClean="0"/>
              <a:t>Just Listen</a:t>
            </a:r>
          </a:p>
          <a:p>
            <a:pPr algn="l" eaLnBrk="1" fontAlgn="auto" hangingPunct="1">
              <a:spcAft>
                <a:spcPts val="0"/>
              </a:spcAft>
              <a:buClr>
                <a:schemeClr val="tx1">
                  <a:shade val="95000"/>
                </a:schemeClr>
              </a:buClr>
              <a:buFont typeface="Arial" pitchFamily="34" charset="0"/>
              <a:buChar char="•"/>
              <a:defRPr/>
            </a:pPr>
            <a:r>
              <a:rPr lang="en-US" sz="4000" dirty="0" smtClean="0"/>
              <a:t>Be Empathetic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ctrTitle"/>
          </p:nvPr>
        </p:nvSpPr>
        <p:spPr>
          <a:xfrm>
            <a:off x="0" y="0"/>
            <a:ext cx="9144000" cy="2057400"/>
          </a:xfrm>
        </p:spPr>
        <p:txBody>
          <a:bodyPr>
            <a:normAutofit fontScale="90000"/>
          </a:bodyPr>
          <a:lstStyle/>
          <a:p>
            <a:pPr eaLnBrk="1" fontAlgn="auto" hangingPunct="1">
              <a:spcAft>
                <a:spcPts val="0"/>
              </a:spcAft>
              <a:defRPr/>
            </a:pP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rgbClr val="990099"/>
                </a:solidFill>
                <a:effectLst>
                  <a:outerShdw blurRad="38100" dist="38100" dir="2700000" algn="tl">
                    <a:srgbClr val="000000"/>
                  </a:outerShdw>
                </a:effectLst>
              </a:rPr>
              <a:t/>
            </a:r>
            <a:br>
              <a:rPr lang="en-US" sz="8000" dirty="0" smtClean="0">
                <a:solidFill>
                  <a:srgbClr val="990099"/>
                </a:solidFill>
                <a:effectLst>
                  <a:outerShdw blurRad="38100" dist="38100" dir="2700000" algn="tl">
                    <a:srgbClr val="000000"/>
                  </a:outerShdw>
                </a:effectLst>
              </a:rPr>
            </a:br>
            <a:r>
              <a:rPr lang="en-US" sz="8000" dirty="0" smtClean="0">
                <a:solidFill>
                  <a:schemeClr val="tx1"/>
                </a:solidFill>
                <a:effectLst>
                  <a:outerShdw blurRad="38100" dist="38100" dir="2700000" algn="tl">
                    <a:srgbClr val="000000"/>
                  </a:outerShdw>
                </a:effectLst>
              </a:rPr>
              <a:t>Refusing An Application:</a:t>
            </a:r>
            <a:endParaRPr lang="en-US" dirty="0" smtClean="0">
              <a:solidFill>
                <a:schemeClr val="tx1"/>
              </a:solidFill>
            </a:endParaRPr>
          </a:p>
        </p:txBody>
      </p:sp>
      <p:sp>
        <p:nvSpPr>
          <p:cNvPr id="533507" name="Rectangle 3"/>
          <p:cNvSpPr>
            <a:spLocks noGrp="1" noChangeArrowheads="1"/>
          </p:cNvSpPr>
          <p:nvPr>
            <p:ph type="subTitle" idx="1"/>
          </p:nvPr>
        </p:nvSpPr>
        <p:spPr>
          <a:xfrm>
            <a:off x="609600" y="2667000"/>
            <a:ext cx="8534400" cy="4191000"/>
          </a:xfrm>
        </p:spPr>
        <p:txBody>
          <a:bodyPr>
            <a:normAutofit/>
          </a:bodyPr>
          <a:lstStyle/>
          <a:p>
            <a:pPr algn="l" eaLnBrk="1" fontAlgn="auto" hangingPunct="1">
              <a:spcAft>
                <a:spcPts val="0"/>
              </a:spcAft>
              <a:buClr>
                <a:schemeClr val="tx1">
                  <a:shade val="95000"/>
                </a:schemeClr>
              </a:buClr>
              <a:buFont typeface="Arial" pitchFamily="34" charset="0"/>
              <a:buChar char="•"/>
              <a:defRPr/>
            </a:pPr>
            <a:r>
              <a:rPr lang="en-US" sz="4000" dirty="0" smtClean="0"/>
              <a:t>Refer to a Higher Authority </a:t>
            </a:r>
          </a:p>
          <a:p>
            <a:pPr algn="l" eaLnBrk="1" fontAlgn="auto" hangingPunct="1">
              <a:spcAft>
                <a:spcPts val="0"/>
              </a:spcAft>
              <a:buClr>
                <a:schemeClr val="tx1">
                  <a:shade val="95000"/>
                </a:schemeClr>
              </a:buClr>
              <a:defRPr/>
            </a:pPr>
            <a:r>
              <a:rPr lang="en-US" sz="4000" dirty="0" smtClean="0"/>
              <a:t>(company policy)</a:t>
            </a:r>
          </a:p>
          <a:p>
            <a:pPr algn="l" eaLnBrk="1" fontAlgn="auto" hangingPunct="1">
              <a:spcAft>
                <a:spcPts val="0"/>
              </a:spcAft>
              <a:buClr>
                <a:schemeClr val="tx1">
                  <a:shade val="95000"/>
                </a:schemeClr>
              </a:buClr>
              <a:buFont typeface="Arial" pitchFamily="34" charset="0"/>
              <a:buChar char="•"/>
              <a:defRPr/>
            </a:pPr>
            <a:r>
              <a:rPr lang="en-US" sz="4000" dirty="0" smtClean="0"/>
              <a:t>Keep it brief</a:t>
            </a:r>
          </a:p>
          <a:p>
            <a:pPr algn="l" eaLnBrk="1" fontAlgn="auto" hangingPunct="1">
              <a:spcAft>
                <a:spcPts val="0"/>
              </a:spcAft>
              <a:buClr>
                <a:schemeClr val="tx1">
                  <a:shade val="95000"/>
                </a:schemeClr>
              </a:buClr>
              <a:buFont typeface="Arial" pitchFamily="34" charset="0"/>
              <a:buChar char="•"/>
              <a:defRPr/>
            </a:pPr>
            <a:r>
              <a:rPr lang="en-US" sz="4000" dirty="0" smtClean="0"/>
              <a:t>Refer to Screening Agency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ctrTitle"/>
          </p:nvPr>
        </p:nvSpPr>
        <p:spPr>
          <a:xfrm>
            <a:off x="0" y="0"/>
            <a:ext cx="9144000" cy="2209800"/>
          </a:xfrm>
        </p:spPr>
        <p:txBody>
          <a:bodyPr>
            <a:noAutofit/>
          </a:bodyPr>
          <a:lstStyle/>
          <a:p>
            <a:pPr eaLnBrk="1" fontAlgn="auto" hangingPunct="1">
              <a:spcAft>
                <a:spcPts val="0"/>
              </a:spcAft>
              <a:defRPr/>
            </a:pPr>
            <a:r>
              <a:rPr lang="en-US" sz="7100" i="1" u="sng" dirty="0" smtClean="0">
                <a:solidFill>
                  <a:schemeClr val="tx1"/>
                </a:solidFill>
                <a:effectLst>
                  <a:outerShdw blurRad="38100" dist="38100" dir="2700000" algn="tl">
                    <a:srgbClr val="000000"/>
                  </a:outerShdw>
                </a:effectLst>
              </a:rPr>
              <a:t>MOST PROPERTY MANAGERS AGREE:</a:t>
            </a:r>
          </a:p>
        </p:txBody>
      </p:sp>
      <p:sp>
        <p:nvSpPr>
          <p:cNvPr id="535555" name="Rectangle 3"/>
          <p:cNvSpPr>
            <a:spLocks noGrp="1" noChangeArrowheads="1"/>
          </p:cNvSpPr>
          <p:nvPr>
            <p:ph type="subTitle" idx="1"/>
          </p:nvPr>
        </p:nvSpPr>
        <p:spPr>
          <a:xfrm>
            <a:off x="0" y="2895600"/>
            <a:ext cx="9144000" cy="3962400"/>
          </a:xfrm>
        </p:spPr>
        <p:txBody>
          <a:bodyPr>
            <a:normAutofit/>
          </a:bodyPr>
          <a:lstStyle/>
          <a:p>
            <a:pPr eaLnBrk="1" fontAlgn="auto" hangingPunct="1">
              <a:spcAft>
                <a:spcPts val="0"/>
              </a:spcAft>
              <a:buClr>
                <a:schemeClr val="tx1">
                  <a:shade val="95000"/>
                </a:schemeClr>
              </a:buClr>
              <a:buFont typeface="Wingdings 2"/>
              <a:buNone/>
              <a:defRPr/>
            </a:pPr>
            <a:r>
              <a:rPr lang="en-US" sz="4000" dirty="0" smtClean="0"/>
              <a:t>Plan your words VERY CAREFULLY-- Most discrimination suits are filed when the manager said too much.</a:t>
            </a:r>
          </a:p>
          <a:p>
            <a:pPr eaLnBrk="1" fontAlgn="auto" hangingPunct="1">
              <a:spcAft>
                <a:spcPts val="0"/>
              </a:spcAft>
              <a:buClr>
                <a:schemeClr val="tx1">
                  <a:shade val="95000"/>
                </a:schemeClr>
              </a:buClr>
              <a:buFont typeface="Wingdings 2"/>
              <a:buNone/>
              <a:defRPr/>
            </a:pPr>
            <a:r>
              <a:rPr lang="en-US" dirty="0" smtClean="0"/>
              <a:t>	</a:t>
            </a:r>
            <a:r>
              <a:rPr lang="en-US" smtClean="0"/>
              <a:t>	</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104" y="1062038"/>
            <a:ext cx="6483096" cy="3785652"/>
          </a:xfrm>
          <a:prstGeom prst="rect">
            <a:avLst/>
          </a:prstGeom>
        </p:spPr>
        <p:txBody>
          <a:bodyPr wrap="square">
            <a:spAutoFit/>
          </a:bodyPr>
          <a:lstStyle/>
          <a:p>
            <a:r>
              <a:rPr lang="en-US" sz="4000" dirty="0" smtClean="0"/>
              <a:t>            </a:t>
            </a:r>
            <a:r>
              <a:rPr lang="en-US" sz="4800" dirty="0" smtClean="0">
                <a:effectLst>
                  <a:outerShdw blurRad="38100" dist="38100" dir="2700000" algn="tl">
                    <a:srgbClr val="000000">
                      <a:alpha val="43137"/>
                    </a:srgbClr>
                  </a:outerShdw>
                </a:effectLst>
                <a:latin typeface="Book Antiqua" panose="02040602050305030304" pitchFamily="18" charset="0"/>
              </a:rPr>
              <a:t>Foreseeability</a:t>
            </a:r>
          </a:p>
          <a:p>
            <a:endParaRPr lang="en-US" sz="2400" dirty="0" smtClean="0">
              <a:effectLst>
                <a:outerShdw blurRad="38100" dist="38100" dir="2700000" algn="tl">
                  <a:srgbClr val="000000">
                    <a:alpha val="43137"/>
                  </a:srgbClr>
                </a:outerShdw>
              </a:effectLst>
              <a:latin typeface="+mj-lt"/>
            </a:endParaRPr>
          </a:p>
          <a:p>
            <a:pPr marL="342900" indent="-342900">
              <a:buFont typeface="Arial" panose="020B0604020202020204" pitchFamily="34" charset="0"/>
              <a:buChar char="•"/>
            </a:pPr>
            <a:r>
              <a:rPr lang="en-US" sz="2800" dirty="0" smtClean="0">
                <a:latin typeface="+mn-lt"/>
              </a:rPr>
              <a:t>Knew about (or SHOULD </a:t>
            </a:r>
          </a:p>
          <a:p>
            <a:r>
              <a:rPr lang="en-US" sz="2800" dirty="0">
                <a:latin typeface="+mn-lt"/>
              </a:rPr>
              <a:t> </a:t>
            </a:r>
            <a:r>
              <a:rPr lang="en-US" sz="2800" dirty="0" smtClean="0">
                <a:latin typeface="+mn-lt"/>
              </a:rPr>
              <a:t>   have known about)</a:t>
            </a:r>
            <a:br>
              <a:rPr lang="en-US" sz="2800" dirty="0" smtClean="0">
                <a:latin typeface="+mn-lt"/>
              </a:rPr>
            </a:br>
            <a:endParaRPr lang="en-US" sz="2800" dirty="0" smtClean="0">
              <a:latin typeface="+mn-lt"/>
            </a:endParaRPr>
          </a:p>
          <a:p>
            <a:pPr marL="342900" indent="-342900">
              <a:buFont typeface="Arial" panose="020B0604020202020204" pitchFamily="34" charset="0"/>
              <a:buChar char="•"/>
            </a:pPr>
            <a:r>
              <a:rPr lang="en-US" sz="2800" dirty="0" smtClean="0">
                <a:latin typeface="+mn-lt"/>
              </a:rPr>
              <a:t>Lack of care</a:t>
            </a:r>
            <a:br>
              <a:rPr lang="en-US" sz="2800" dirty="0" smtClean="0">
                <a:latin typeface="+mn-lt"/>
              </a:rPr>
            </a:br>
            <a:endParaRPr lang="en-US" sz="2800" dirty="0" smtClean="0">
              <a:latin typeface="+mn-lt"/>
            </a:endParaRPr>
          </a:p>
          <a:p>
            <a:pPr marL="342900" indent="-342900">
              <a:buFont typeface="Arial" panose="020B0604020202020204" pitchFamily="34" charset="0"/>
              <a:buChar char="•"/>
            </a:pPr>
            <a:r>
              <a:rPr lang="en-US" sz="2800" dirty="0" smtClean="0">
                <a:latin typeface="+mn-lt"/>
              </a:rPr>
              <a:t>Standards and practice</a:t>
            </a:r>
            <a:endParaRPr lang="en-US" sz="2800" dirty="0">
              <a:latin typeface="+mn-lt"/>
            </a:endParaRPr>
          </a:p>
        </p:txBody>
      </p:sp>
      <p:graphicFrame>
        <p:nvGraphicFramePr>
          <p:cNvPr id="3"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1160400" name="Picture" r:id="rId3" imgW="2686812" imgH="2458212" progId="Word.Picture.8">
                  <p:embed/>
                </p:oleObj>
              </mc:Choice>
              <mc:Fallback>
                <p:oleObj name="Picture" r:id="rId3" imgW="2686812" imgH="2458212" progId="Word.Pictur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pic>
        <p:nvPicPr>
          <p:cNvPr id="1160291" name="Picture 99" descr="C:\Users\ALieberenz\AppData\Local\Microsoft\Windows\Temporary Internet Files\Content.IE5\7KPNTAA7\dollar-sign[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096" y="2590800"/>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1992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09600"/>
            <a:ext cx="8077200" cy="5632311"/>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n-lt"/>
              </a:rPr>
              <a:t>CRIMINAL HOUSING MANAGEMENT</a:t>
            </a:r>
          </a:p>
          <a:p>
            <a:pPr algn="ctr"/>
            <a:r>
              <a:rPr lang="en-US" sz="3200" b="1" dirty="0" smtClean="0">
                <a:effectLst>
                  <a:outerShdw blurRad="38100" dist="38100" dir="2700000" algn="tl">
                    <a:srgbClr val="000000">
                      <a:alpha val="43137"/>
                    </a:srgbClr>
                  </a:outerShdw>
                </a:effectLst>
                <a:latin typeface="+mn-lt"/>
              </a:rPr>
              <a:t>720 ILCS 5/12-5.1</a:t>
            </a:r>
          </a:p>
          <a:p>
            <a:pPr algn="ctr"/>
            <a:endParaRPr lang="en-US" sz="3200" b="1" dirty="0" smtClean="0">
              <a:latin typeface="+mn-lt"/>
            </a:endParaRPr>
          </a:p>
          <a:p>
            <a:r>
              <a:rPr lang="en-US" sz="2800" dirty="0" smtClean="0">
                <a:latin typeface="+mn-lt"/>
              </a:rPr>
              <a:t>A person commits the offense of criminal housing management when, having personal management or control of residential real estate, whether as a legal or equitable owner or as a managing agent or otherwise, he recklessly permits the physical condition or facilities of the residential real estate to become or remain in any condition which endangers the health or safety of any person.</a:t>
            </a:r>
          </a:p>
          <a:p>
            <a:endParaRPr lang="en-US" sz="4000" dirty="0" smtClean="0">
              <a:latin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077200" cy="6247864"/>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latin typeface="+mn-lt"/>
              </a:rPr>
              <a:t>LANDLORD’S RESPONSIBILITIES TO THEIR TENANTS</a:t>
            </a:r>
          </a:p>
          <a:p>
            <a:pPr algn="ctr"/>
            <a:endParaRPr lang="en-US" sz="2800" b="1" dirty="0" smtClean="0">
              <a:effectLst>
                <a:outerShdw blurRad="38100" dist="38100" dir="2700000" algn="tl">
                  <a:srgbClr val="000000">
                    <a:alpha val="43137"/>
                  </a:srgbClr>
                </a:outerShdw>
              </a:effectLst>
              <a:latin typeface="+mn-lt"/>
            </a:endParaRPr>
          </a:p>
          <a:p>
            <a:pPr>
              <a:buFont typeface="Arial" pitchFamily="34" charset="0"/>
              <a:buChar char="•"/>
            </a:pPr>
            <a:r>
              <a:rPr lang="en-US" sz="2400" b="1" dirty="0" smtClean="0">
                <a:effectLst>
                  <a:outerShdw blurRad="38100" dist="38100" dir="2700000" algn="tl">
                    <a:srgbClr val="000000">
                      <a:alpha val="43137"/>
                    </a:srgbClr>
                  </a:outerShdw>
                </a:effectLst>
                <a:latin typeface="+mn-lt"/>
              </a:rPr>
              <a:t> </a:t>
            </a:r>
            <a:r>
              <a:rPr lang="en-US" sz="2400" dirty="0" smtClean="0">
                <a:latin typeface="+mn-lt"/>
              </a:rPr>
              <a:t>Responsibility to Maintain a Safe Environment</a:t>
            </a:r>
            <a:endParaRPr lang="en-US" sz="1600" dirty="0" smtClean="0">
              <a:latin typeface="+mn-lt"/>
            </a:endParaRPr>
          </a:p>
          <a:p>
            <a:endParaRPr lang="en-US" sz="400" dirty="0" smtClean="0">
              <a:latin typeface="+mn-lt"/>
            </a:endParaRPr>
          </a:p>
          <a:p>
            <a:endParaRPr lang="en-US" sz="400" dirty="0">
              <a:latin typeface="+mn-lt"/>
            </a:endParaRPr>
          </a:p>
          <a:p>
            <a:r>
              <a:rPr lang="en-US" sz="400" dirty="0" smtClean="0">
                <a:latin typeface="+mn-lt"/>
              </a:rPr>
              <a:t/>
            </a:r>
            <a:br>
              <a:rPr lang="en-US" sz="400" dirty="0" smtClean="0">
                <a:latin typeface="+mn-lt"/>
              </a:rPr>
            </a:br>
            <a:r>
              <a:rPr lang="en-US" sz="400" dirty="0" smtClean="0">
                <a:latin typeface="+mn-lt"/>
              </a:rPr>
              <a:t> </a:t>
            </a:r>
            <a:r>
              <a:rPr lang="en-US" sz="2400" dirty="0" smtClean="0">
                <a:latin typeface="+mn-lt"/>
              </a:rPr>
              <a:t>   - Tenant expects their home to be safe</a:t>
            </a:r>
            <a:br>
              <a:rPr lang="en-US" sz="2400" dirty="0" smtClean="0">
                <a:latin typeface="+mn-lt"/>
              </a:rPr>
            </a:br>
            <a:r>
              <a:rPr lang="en-US" sz="2400" dirty="0" smtClean="0">
                <a:latin typeface="+mn-lt"/>
              </a:rPr>
              <a:t>   - Ensure all doors and windows have working locks</a:t>
            </a:r>
            <a:br>
              <a:rPr lang="en-US" sz="2400" dirty="0" smtClean="0">
                <a:latin typeface="+mn-lt"/>
              </a:rPr>
            </a:br>
            <a:r>
              <a:rPr lang="en-US" sz="2400" dirty="0" smtClean="0">
                <a:latin typeface="+mn-lt"/>
              </a:rPr>
              <a:t>   - Make sure no one else has a key to the apartment</a:t>
            </a:r>
            <a:br>
              <a:rPr lang="en-US" sz="2400" dirty="0" smtClean="0">
                <a:latin typeface="+mn-lt"/>
              </a:rPr>
            </a:br>
            <a:r>
              <a:rPr lang="en-US" sz="2400" dirty="0" smtClean="0">
                <a:latin typeface="+mn-lt"/>
              </a:rPr>
              <a:t>   - Do not allow unsupervised repairmen inside</a:t>
            </a:r>
            <a:br>
              <a:rPr lang="en-US" sz="2400" dirty="0" smtClean="0">
                <a:latin typeface="+mn-lt"/>
              </a:rPr>
            </a:br>
            <a:r>
              <a:rPr lang="en-US" sz="2400" dirty="0" smtClean="0">
                <a:latin typeface="+mn-lt"/>
              </a:rPr>
              <a:t>   - Make sure outdoor areas are well lit and clean</a:t>
            </a:r>
            <a:br>
              <a:rPr lang="en-US" sz="2400" dirty="0" smtClean="0">
                <a:latin typeface="+mn-lt"/>
              </a:rPr>
            </a:br>
            <a:endParaRPr lang="en-US" sz="2400" dirty="0" smtClean="0">
              <a:latin typeface="+mn-lt"/>
            </a:endParaRPr>
          </a:p>
          <a:p>
            <a:pPr>
              <a:buFont typeface="Arial" pitchFamily="34" charset="0"/>
              <a:buChar char="•"/>
            </a:pPr>
            <a:r>
              <a:rPr lang="en-US" sz="2400" dirty="0" smtClean="0">
                <a:latin typeface="+mn-lt"/>
              </a:rPr>
              <a:t> Maintain a Clean Environment</a:t>
            </a:r>
            <a:br>
              <a:rPr lang="en-US" sz="2400" dirty="0" smtClean="0">
                <a:latin typeface="+mn-lt"/>
              </a:rPr>
            </a:br>
            <a:endParaRPr lang="en-US" sz="2400" dirty="0" smtClean="0">
              <a:latin typeface="+mn-lt"/>
            </a:endParaRPr>
          </a:p>
          <a:p>
            <a:pPr>
              <a:buFont typeface="Arial" pitchFamily="34" charset="0"/>
              <a:buChar char="•"/>
            </a:pPr>
            <a:r>
              <a:rPr lang="en-US" sz="2400" dirty="0" smtClean="0">
                <a:latin typeface="+mn-lt"/>
              </a:rPr>
              <a:t> Respond to Repair Requests Promptly</a:t>
            </a:r>
            <a:br>
              <a:rPr lang="en-US" sz="2400" dirty="0" smtClean="0">
                <a:latin typeface="+mn-lt"/>
              </a:rPr>
            </a:br>
            <a:endParaRPr lang="en-US" sz="2400" dirty="0" smtClean="0">
              <a:latin typeface="+mn-lt"/>
            </a:endParaRPr>
          </a:p>
          <a:p>
            <a:pPr>
              <a:buFont typeface="Arial" pitchFamily="34" charset="0"/>
              <a:buChar char="•"/>
            </a:pPr>
            <a:r>
              <a:rPr lang="en-US" sz="2400" dirty="0" smtClean="0">
                <a:latin typeface="+mn-lt"/>
              </a:rPr>
              <a:t> Advise your tenants to purchase renter’s insurance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23401912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219200"/>
          </a:xfrm>
        </p:spPr>
        <p:txBody>
          <a:bodyPr>
            <a:normAutofit fontScale="90000"/>
          </a:bodyPr>
          <a:lstStyle/>
          <a:p>
            <a:r>
              <a:rPr lang="en-US" sz="6000" dirty="0" smtClean="0">
                <a:solidFill>
                  <a:schemeClr val="tx1"/>
                </a:solidFill>
              </a:rPr>
              <a:t>REGISTERED </a:t>
            </a:r>
            <a:br>
              <a:rPr lang="en-US" sz="6000" dirty="0" smtClean="0">
                <a:solidFill>
                  <a:schemeClr val="tx1"/>
                </a:solidFill>
              </a:rPr>
            </a:br>
            <a:r>
              <a:rPr lang="en-US" sz="6000" dirty="0" smtClean="0">
                <a:solidFill>
                  <a:schemeClr val="tx1"/>
                </a:solidFill>
              </a:rPr>
              <a:t>SEX OFFENDERS </a:t>
            </a:r>
            <a:br>
              <a:rPr lang="en-US" sz="6000" dirty="0" smtClean="0">
                <a:solidFill>
                  <a:schemeClr val="tx1"/>
                </a:solidFill>
              </a:rPr>
            </a:br>
            <a:r>
              <a:rPr lang="en-US" sz="6000" dirty="0" smtClean="0">
                <a:solidFill>
                  <a:schemeClr val="tx1"/>
                </a:solidFill>
              </a:rPr>
              <a:t>IN ADDISON</a:t>
            </a:r>
            <a:endParaRPr lang="en-US" sz="6000" dirty="0">
              <a:solidFill>
                <a:schemeClr val="tx1"/>
              </a:solidFill>
            </a:endParaRPr>
          </a:p>
        </p:txBody>
      </p:sp>
      <p:sp>
        <p:nvSpPr>
          <p:cNvPr id="3" name="Content Placeholder 2"/>
          <p:cNvSpPr>
            <a:spLocks noGrp="1"/>
          </p:cNvSpPr>
          <p:nvPr>
            <p:ph idx="1"/>
          </p:nvPr>
        </p:nvSpPr>
        <p:spPr/>
        <p:txBody>
          <a:bodyPr/>
          <a:lstStyle/>
          <a:p>
            <a:pPr>
              <a:buFont typeface="Arial" pitchFamily="34" charset="0"/>
              <a:buChar char="•"/>
            </a:pPr>
            <a:endParaRPr lang="en-US" sz="4400" dirty="0" smtClean="0"/>
          </a:p>
          <a:p>
            <a:pPr>
              <a:buFont typeface="Arial" pitchFamily="34" charset="0"/>
              <a:buChar char="•"/>
            </a:pPr>
            <a:endParaRPr lang="en-US" sz="1600" dirty="0" smtClean="0"/>
          </a:p>
          <a:p>
            <a:pPr>
              <a:buClrTx/>
              <a:buSzPct val="100000"/>
              <a:buFont typeface="Arial" pitchFamily="34" charset="0"/>
              <a:buChar char="•"/>
            </a:pPr>
            <a:r>
              <a:rPr lang="en-US" sz="4400" dirty="0" smtClean="0"/>
              <a:t>36 Registered Sex </a:t>
            </a:r>
            <a:br>
              <a:rPr lang="en-US" sz="4400" dirty="0" smtClean="0"/>
            </a:br>
            <a:r>
              <a:rPr lang="en-US" sz="4400" dirty="0" smtClean="0"/>
              <a:t>Offenders live in </a:t>
            </a:r>
            <a:br>
              <a:rPr lang="en-US" sz="4400" dirty="0" smtClean="0"/>
            </a:br>
            <a:r>
              <a:rPr lang="en-US" sz="4400" dirty="0" smtClean="0"/>
              <a:t>Addison</a:t>
            </a:r>
            <a:br>
              <a:rPr lang="en-US" sz="4400" dirty="0" smtClean="0"/>
            </a:br>
            <a:endParaRPr lang="en-US" sz="2000" dirty="0" smtClean="0"/>
          </a:p>
          <a:p>
            <a:pPr>
              <a:buClrTx/>
              <a:buSzPct val="100000"/>
              <a:buFont typeface="Arial" pitchFamily="34" charset="0"/>
              <a:buChar char="•"/>
            </a:pPr>
            <a:r>
              <a:rPr lang="en-US" sz="4400" dirty="0" smtClean="0"/>
              <a:t>28 live in </a:t>
            </a:r>
            <a:r>
              <a:rPr lang="en-US" sz="4400" i="1" dirty="0" smtClean="0"/>
              <a:t>Rental</a:t>
            </a:r>
            <a:r>
              <a:rPr lang="en-US" sz="4400" dirty="0" smtClean="0"/>
              <a:t> Properties</a:t>
            </a:r>
            <a:endParaRPr lang="en-US" sz="4400" dirty="0"/>
          </a:p>
        </p:txBody>
      </p:sp>
      <p:pic>
        <p:nvPicPr>
          <p:cNvPr id="803841" name="Picture 1" descr="C:\Program Files\Microsoft Office\MEDIA\CAGCAT10\j0205462.wmf"/>
          <p:cNvPicPr>
            <a:picLocks noChangeAspect="1" noChangeArrowheads="1"/>
          </p:cNvPicPr>
          <p:nvPr/>
        </p:nvPicPr>
        <p:blipFill>
          <a:blip r:embed="rId2" cstate="print"/>
          <a:srcRect/>
          <a:stretch>
            <a:fillRect/>
          </a:stretch>
        </p:blipFill>
        <p:spPr bwMode="auto">
          <a:xfrm>
            <a:off x="6150591" y="2514600"/>
            <a:ext cx="2603891" cy="2590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457200"/>
          </a:xfrm>
        </p:spPr>
        <p:txBody>
          <a:bodyPr>
            <a:normAutofit fontScale="90000"/>
          </a:bodyPr>
          <a:lstStyle/>
          <a:p>
            <a:r>
              <a:rPr lang="en-US" dirty="0" smtClean="0">
                <a:solidFill>
                  <a:schemeClr val="bg1"/>
                </a:solidFill>
              </a:rPr>
              <a:t>SEX OFFENDERS LIVING IN ADDISON</a:t>
            </a:r>
            <a:endParaRPr lang="en-US" dirty="0">
              <a:solidFill>
                <a:schemeClr val="bg1"/>
              </a:solidFill>
            </a:endParaRPr>
          </a:p>
        </p:txBody>
      </p:sp>
      <p:pic>
        <p:nvPicPr>
          <p:cNvPr id="4" name="Content Placeholder 3" descr="Sex Offenders no juv.jpg"/>
          <p:cNvPicPr>
            <a:picLocks noGrp="1" noChangeAspect="1"/>
          </p:cNvPicPr>
          <p:nvPr>
            <p:ph idx="1"/>
          </p:nvPr>
        </p:nvPicPr>
        <p:blipFill>
          <a:blip r:embed="rId2" cstate="print"/>
          <a:stretch>
            <a:fillRect/>
          </a:stretch>
        </p:blipFill>
        <p:spPr>
          <a:xfrm>
            <a:off x="0" y="762000"/>
            <a:ext cx="9144000" cy="6096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752600"/>
            <a:ext cx="8610600" cy="3416320"/>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latin typeface="+mj-lt"/>
              </a:rPr>
              <a:t>ADDISON POLICE DEPARTMENT</a:t>
            </a:r>
          </a:p>
          <a:p>
            <a:pPr algn="ctr"/>
            <a:endParaRPr lang="en-US" sz="2400" b="1" dirty="0" smtClean="0">
              <a:effectLst>
                <a:outerShdw blurRad="38100" dist="38100" dir="2700000" algn="tl">
                  <a:srgbClr val="000000">
                    <a:alpha val="43137"/>
                  </a:srgbClr>
                </a:outerShdw>
              </a:effectLst>
              <a:latin typeface="+mj-lt"/>
            </a:endParaRPr>
          </a:p>
          <a:p>
            <a:pPr algn="ctr"/>
            <a:r>
              <a:rPr lang="en-US" sz="4800" b="1" dirty="0" smtClean="0">
                <a:effectLst>
                  <a:outerShdw blurRad="38100" dist="38100" dir="2700000" algn="tl">
                    <a:srgbClr val="000000">
                      <a:alpha val="43137"/>
                    </a:srgbClr>
                  </a:outerShdw>
                </a:effectLst>
                <a:latin typeface="+mj-lt"/>
              </a:rPr>
              <a:t>COMMUNITY RESPONSE UNIT</a:t>
            </a:r>
            <a:endParaRPr lang="en-US" sz="4800" b="1" dirty="0">
              <a:effectLst>
                <a:outerShdw blurRad="38100" dist="38100" dir="2700000" algn="tl">
                  <a:srgbClr val="000000">
                    <a:alpha val="43137"/>
                  </a:srgbClr>
                </a:outerShdw>
              </a:effectLst>
              <a:latin typeface="+mj-lt"/>
            </a:endParaRPr>
          </a:p>
        </p:txBody>
      </p:sp>
      <p:graphicFrame>
        <p:nvGraphicFramePr>
          <p:cNvPr id="931841" name="Object 1"/>
          <p:cNvGraphicFramePr>
            <a:graphicFrameLocks noChangeAspect="1"/>
          </p:cNvGraphicFramePr>
          <p:nvPr/>
        </p:nvGraphicFramePr>
        <p:xfrm>
          <a:off x="0" y="0"/>
          <a:ext cx="1524000" cy="1524000"/>
        </p:xfrm>
        <a:graphic>
          <a:graphicData uri="http://schemas.openxmlformats.org/presentationml/2006/ole">
            <mc:AlternateContent xmlns:mc="http://schemas.openxmlformats.org/markup-compatibility/2006">
              <mc:Choice xmlns:v="urn:schemas-microsoft-com:vml" Requires="v">
                <p:oleObj spid="_x0000_s932078" name="Picture" r:id="rId3" imgW="2686812" imgH="2458212" progId="Word.Picture.8">
                  <p:embed/>
                </p:oleObj>
              </mc:Choice>
              <mc:Fallback>
                <p:oleObj name="Picture" r:id="rId3" imgW="2686812" imgH="2458212" progId="Word.Picture.8">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 descr="apd"/>
          <p:cNvPicPr>
            <a:picLocks noChangeAspect="1" noChangeArrowheads="1"/>
          </p:cNvPicPr>
          <p:nvPr/>
        </p:nvPicPr>
        <p:blipFill>
          <a:blip r:embed="rId5" cstate="screen"/>
          <a:srcRect/>
          <a:stretch>
            <a:fillRect/>
          </a:stretch>
        </p:blipFill>
        <p:spPr bwMode="auto">
          <a:xfrm>
            <a:off x="7520223" y="0"/>
            <a:ext cx="1623777" cy="1371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3"/>
          <p:cNvSpPr>
            <a:spLocks noGrp="1" noChangeArrowheads="1"/>
          </p:cNvSpPr>
          <p:nvPr>
            <p:ph type="body" sz="half" idx="1"/>
          </p:nvPr>
        </p:nvSpPr>
        <p:spPr>
          <a:xfrm>
            <a:off x="152400" y="2115312"/>
            <a:ext cx="8991600" cy="4724400"/>
          </a:xfrm>
        </p:spPr>
        <p:txBody>
          <a:bodyPr/>
          <a:lstStyle/>
          <a:p>
            <a:pPr indent="-266700" eaLnBrk="1" hangingPunct="1">
              <a:buClrTx/>
              <a:buFont typeface="Arial" pitchFamily="34" charset="0"/>
              <a:buChar char="•"/>
            </a:pPr>
            <a:r>
              <a:rPr lang="en-US" sz="3200" dirty="0" smtClean="0"/>
              <a:t>Theft</a:t>
            </a:r>
          </a:p>
          <a:p>
            <a:pPr indent="-266700" eaLnBrk="1" hangingPunct="1">
              <a:buClrTx/>
              <a:buFont typeface="Arial" pitchFamily="34" charset="0"/>
              <a:buChar char="•"/>
            </a:pPr>
            <a:r>
              <a:rPr lang="en-US" sz="3200" dirty="0" smtClean="0"/>
              <a:t>Damaged Property</a:t>
            </a:r>
          </a:p>
          <a:p>
            <a:pPr indent="-266700" eaLnBrk="1" hangingPunct="1">
              <a:buClrTx/>
              <a:buFont typeface="Arial" pitchFamily="34" charset="0"/>
              <a:buChar char="•"/>
            </a:pPr>
            <a:r>
              <a:rPr lang="en-US" sz="3200" dirty="0" smtClean="0"/>
              <a:t>Drug Dealers/Users</a:t>
            </a:r>
          </a:p>
          <a:p>
            <a:pPr indent="-266700" eaLnBrk="1" hangingPunct="1">
              <a:buClrTx/>
              <a:buFont typeface="Arial" pitchFamily="34" charset="0"/>
              <a:buChar char="•"/>
            </a:pPr>
            <a:r>
              <a:rPr lang="en-US" sz="3200" dirty="0" smtClean="0"/>
              <a:t>Gang Members</a:t>
            </a:r>
          </a:p>
          <a:p>
            <a:pPr indent="-266700" eaLnBrk="1" hangingPunct="1">
              <a:buClrTx/>
              <a:buFont typeface="Arial" pitchFamily="34" charset="0"/>
              <a:buChar char="•"/>
            </a:pPr>
            <a:r>
              <a:rPr lang="en-US" sz="3200" dirty="0" smtClean="0"/>
              <a:t>Loud, Rude, and </a:t>
            </a:r>
          </a:p>
          <a:p>
            <a:pPr marL="280988" indent="0" eaLnBrk="1" hangingPunct="1">
              <a:buClrTx/>
              <a:buNone/>
            </a:pPr>
            <a:r>
              <a:rPr lang="en-US" sz="3200" dirty="0"/>
              <a:t> </a:t>
            </a:r>
            <a:r>
              <a:rPr lang="en-US" sz="3200" dirty="0" smtClean="0"/>
              <a:t>  Inconsiderate Neighbors</a:t>
            </a:r>
          </a:p>
          <a:p>
            <a:pPr indent="-266700" eaLnBrk="1" hangingPunct="1">
              <a:buClrTx/>
              <a:buFont typeface="Arial" pitchFamily="34" charset="0"/>
              <a:buChar char="•"/>
            </a:pPr>
            <a:r>
              <a:rPr lang="en-US" sz="3200" dirty="0" smtClean="0"/>
              <a:t>Etc.</a:t>
            </a:r>
          </a:p>
        </p:txBody>
      </p:sp>
      <p:pic>
        <p:nvPicPr>
          <p:cNvPr id="493571" name="Picture 3"/>
          <p:cNvPicPr>
            <a:picLocks noGrp="1" noChangeAspect="1" noChangeArrowheads="1"/>
          </p:cNvPicPr>
          <p:nvPr>
            <p:ph type="clipArt" sz="half" idx="2"/>
          </p:nvPr>
        </p:nvPicPr>
        <p:blipFill>
          <a:blip r:embed="rId2" cstate="screen"/>
          <a:srcRect/>
          <a:stretch>
            <a:fillRect/>
          </a:stretch>
        </p:blipFill>
        <p:spPr>
          <a:xfrm>
            <a:off x="5334000" y="2438400"/>
            <a:ext cx="3276600" cy="4230792"/>
          </a:xfrm>
        </p:spPr>
      </p:pic>
      <p:sp>
        <p:nvSpPr>
          <p:cNvPr id="2" name="Title 1"/>
          <p:cNvSpPr>
            <a:spLocks noGrp="1"/>
          </p:cNvSpPr>
          <p:nvPr>
            <p:ph type="title"/>
          </p:nvPr>
        </p:nvSpPr>
        <p:spPr>
          <a:xfrm>
            <a:off x="419100" y="76200"/>
            <a:ext cx="8229600" cy="1143000"/>
          </a:xfrm>
        </p:spPr>
        <p:txBody>
          <a:bodyPr>
            <a:normAutofit/>
          </a:bodyPr>
          <a:lstStyle/>
          <a:p>
            <a:r>
              <a:rPr lang="en-US" sz="5400" dirty="0" smtClean="0">
                <a:solidFill>
                  <a:schemeClr val="tx1"/>
                </a:solidFill>
              </a:rPr>
              <a:t>THE BAD …</a:t>
            </a:r>
            <a:endParaRPr lang="en-US" sz="5400" dirty="0">
              <a:solidFill>
                <a:schemeClr val="tx1"/>
              </a:solidFill>
            </a:endParaRPr>
          </a:p>
        </p:txBody>
      </p:sp>
      <p:sp>
        <p:nvSpPr>
          <p:cNvPr id="3" name="TextBox 2"/>
          <p:cNvSpPr txBox="1"/>
          <p:nvPr/>
        </p:nvSpPr>
        <p:spPr>
          <a:xfrm>
            <a:off x="576072" y="1009775"/>
            <a:ext cx="7848600" cy="1077218"/>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latin typeface="+mj-lt"/>
              </a:rPr>
              <a:t>Your tenants might complain to you about …</a:t>
            </a:r>
            <a:endParaRPr lang="en-US" sz="3200" b="1" dirty="0">
              <a:effectLst>
                <a:outerShdw blurRad="38100" dist="38100" dir="2700000" algn="tl">
                  <a:srgbClr val="000000">
                    <a:alpha val="43137"/>
                  </a:srgbClr>
                </a:outerShdw>
              </a:effectLst>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93570">
                                            <p:txEl>
                                              <p:pRg st="0" end="0"/>
                                            </p:txEl>
                                          </p:spTgt>
                                        </p:tgtEl>
                                        <p:attrNameLst>
                                          <p:attrName>style.visibility</p:attrName>
                                        </p:attrNameLst>
                                      </p:cBhvr>
                                      <p:to>
                                        <p:strVal val="visible"/>
                                      </p:to>
                                    </p:set>
                                    <p:animEffect transition="in" filter="fade">
                                      <p:cBhvr>
                                        <p:cTn id="14" dur="1000"/>
                                        <p:tgtEl>
                                          <p:spTgt spid="493570">
                                            <p:txEl>
                                              <p:pRg st="0" end="0"/>
                                            </p:txEl>
                                          </p:spTgt>
                                        </p:tgtEl>
                                      </p:cBhvr>
                                    </p:animEffect>
                                    <p:anim calcmode="lin" valueType="num">
                                      <p:cBhvr>
                                        <p:cTn id="15" dur="1000" fill="hold"/>
                                        <p:tgtEl>
                                          <p:spTgt spid="49357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93570">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93570">
                                            <p:txEl>
                                              <p:pRg st="1" end="1"/>
                                            </p:txEl>
                                          </p:spTgt>
                                        </p:tgtEl>
                                        <p:attrNameLst>
                                          <p:attrName>style.visibility</p:attrName>
                                        </p:attrNameLst>
                                      </p:cBhvr>
                                      <p:to>
                                        <p:strVal val="visible"/>
                                      </p:to>
                                    </p:set>
                                    <p:animEffect transition="in" filter="fade">
                                      <p:cBhvr>
                                        <p:cTn id="19" dur="1000"/>
                                        <p:tgtEl>
                                          <p:spTgt spid="493570">
                                            <p:txEl>
                                              <p:pRg st="1" end="1"/>
                                            </p:txEl>
                                          </p:spTgt>
                                        </p:tgtEl>
                                      </p:cBhvr>
                                    </p:animEffect>
                                    <p:anim calcmode="lin" valueType="num">
                                      <p:cBhvr>
                                        <p:cTn id="20" dur="1000" fill="hold"/>
                                        <p:tgtEl>
                                          <p:spTgt spid="49357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9357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93570">
                                            <p:txEl>
                                              <p:pRg st="2" end="2"/>
                                            </p:txEl>
                                          </p:spTgt>
                                        </p:tgtEl>
                                        <p:attrNameLst>
                                          <p:attrName>style.visibility</p:attrName>
                                        </p:attrNameLst>
                                      </p:cBhvr>
                                      <p:to>
                                        <p:strVal val="visible"/>
                                      </p:to>
                                    </p:set>
                                    <p:animEffect transition="in" filter="fade">
                                      <p:cBhvr>
                                        <p:cTn id="24" dur="1000"/>
                                        <p:tgtEl>
                                          <p:spTgt spid="493570">
                                            <p:txEl>
                                              <p:pRg st="2" end="2"/>
                                            </p:txEl>
                                          </p:spTgt>
                                        </p:tgtEl>
                                      </p:cBhvr>
                                    </p:animEffect>
                                    <p:anim calcmode="lin" valueType="num">
                                      <p:cBhvr>
                                        <p:cTn id="25" dur="1000" fill="hold"/>
                                        <p:tgtEl>
                                          <p:spTgt spid="493570">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93570">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93570">
                                            <p:txEl>
                                              <p:pRg st="3" end="3"/>
                                            </p:txEl>
                                          </p:spTgt>
                                        </p:tgtEl>
                                        <p:attrNameLst>
                                          <p:attrName>style.visibility</p:attrName>
                                        </p:attrNameLst>
                                      </p:cBhvr>
                                      <p:to>
                                        <p:strVal val="visible"/>
                                      </p:to>
                                    </p:set>
                                    <p:animEffect transition="in" filter="fade">
                                      <p:cBhvr>
                                        <p:cTn id="29" dur="1000"/>
                                        <p:tgtEl>
                                          <p:spTgt spid="493570">
                                            <p:txEl>
                                              <p:pRg st="3" end="3"/>
                                            </p:txEl>
                                          </p:spTgt>
                                        </p:tgtEl>
                                      </p:cBhvr>
                                    </p:animEffect>
                                    <p:anim calcmode="lin" valueType="num">
                                      <p:cBhvr>
                                        <p:cTn id="30" dur="1000" fill="hold"/>
                                        <p:tgtEl>
                                          <p:spTgt spid="493570">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493570">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93570">
                                            <p:txEl>
                                              <p:pRg st="4" end="4"/>
                                            </p:txEl>
                                          </p:spTgt>
                                        </p:tgtEl>
                                        <p:attrNameLst>
                                          <p:attrName>style.visibility</p:attrName>
                                        </p:attrNameLst>
                                      </p:cBhvr>
                                      <p:to>
                                        <p:strVal val="visible"/>
                                      </p:to>
                                    </p:set>
                                    <p:animEffect transition="in" filter="fade">
                                      <p:cBhvr>
                                        <p:cTn id="34" dur="1000"/>
                                        <p:tgtEl>
                                          <p:spTgt spid="493570">
                                            <p:txEl>
                                              <p:pRg st="4" end="4"/>
                                            </p:txEl>
                                          </p:spTgt>
                                        </p:tgtEl>
                                      </p:cBhvr>
                                    </p:animEffect>
                                    <p:anim calcmode="lin" valueType="num">
                                      <p:cBhvr>
                                        <p:cTn id="35" dur="1000" fill="hold"/>
                                        <p:tgtEl>
                                          <p:spTgt spid="493570">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93570">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93570">
                                            <p:txEl>
                                              <p:pRg st="5" end="5"/>
                                            </p:txEl>
                                          </p:spTgt>
                                        </p:tgtEl>
                                        <p:attrNameLst>
                                          <p:attrName>style.visibility</p:attrName>
                                        </p:attrNameLst>
                                      </p:cBhvr>
                                      <p:to>
                                        <p:strVal val="visible"/>
                                      </p:to>
                                    </p:set>
                                    <p:animEffect transition="in" filter="fade">
                                      <p:cBhvr>
                                        <p:cTn id="39" dur="1000"/>
                                        <p:tgtEl>
                                          <p:spTgt spid="493570">
                                            <p:txEl>
                                              <p:pRg st="5" end="5"/>
                                            </p:txEl>
                                          </p:spTgt>
                                        </p:tgtEl>
                                      </p:cBhvr>
                                    </p:animEffect>
                                    <p:anim calcmode="lin" valueType="num">
                                      <p:cBhvr>
                                        <p:cTn id="40" dur="1000" fill="hold"/>
                                        <p:tgtEl>
                                          <p:spTgt spid="493570">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493570">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93570">
                                            <p:txEl>
                                              <p:pRg st="6" end="6"/>
                                            </p:txEl>
                                          </p:spTgt>
                                        </p:tgtEl>
                                        <p:attrNameLst>
                                          <p:attrName>style.visibility</p:attrName>
                                        </p:attrNameLst>
                                      </p:cBhvr>
                                      <p:to>
                                        <p:strVal val="visible"/>
                                      </p:to>
                                    </p:set>
                                    <p:animEffect transition="in" filter="fade">
                                      <p:cBhvr>
                                        <p:cTn id="44" dur="1000"/>
                                        <p:tgtEl>
                                          <p:spTgt spid="493570">
                                            <p:txEl>
                                              <p:pRg st="6" end="6"/>
                                            </p:txEl>
                                          </p:spTgt>
                                        </p:tgtEl>
                                      </p:cBhvr>
                                    </p:animEffect>
                                    <p:anim calcmode="lin" valueType="num">
                                      <p:cBhvr>
                                        <p:cTn id="45" dur="1000" fill="hold"/>
                                        <p:tgtEl>
                                          <p:spTgt spid="493570">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49357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93571"/>
                                        </p:tgtEl>
                                        <p:attrNameLst>
                                          <p:attrName>style.visibility</p:attrName>
                                        </p:attrNameLst>
                                      </p:cBhvr>
                                      <p:to>
                                        <p:strVal val="visible"/>
                                      </p:to>
                                    </p:set>
                                    <p:animEffect transition="in" filter="fade">
                                      <p:cBhvr>
                                        <p:cTn id="51" dur="1000"/>
                                        <p:tgtEl>
                                          <p:spTgt spid="493571"/>
                                        </p:tgtEl>
                                      </p:cBhvr>
                                    </p:animEffect>
                                    <p:anim calcmode="lin" valueType="num">
                                      <p:cBhvr>
                                        <p:cTn id="52" dur="1000" fill="hold"/>
                                        <p:tgtEl>
                                          <p:spTgt spid="493571"/>
                                        </p:tgtEl>
                                        <p:attrNameLst>
                                          <p:attrName>ppt_x</p:attrName>
                                        </p:attrNameLst>
                                      </p:cBhvr>
                                      <p:tavLst>
                                        <p:tav tm="0">
                                          <p:val>
                                            <p:strVal val="#ppt_x"/>
                                          </p:val>
                                        </p:tav>
                                        <p:tav tm="100000">
                                          <p:val>
                                            <p:strVal val="#ppt_x"/>
                                          </p:val>
                                        </p:tav>
                                      </p:tavLst>
                                    </p:anim>
                                    <p:anim calcmode="lin" valueType="num">
                                      <p:cBhvr>
                                        <p:cTn id="53" dur="1000" fill="hold"/>
                                        <p:tgtEl>
                                          <p:spTgt spid="4935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0" grpId="0" uiExpand="1" build="p"/>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smtClean="0"/>
              <a:t/>
            </a:r>
            <a:br>
              <a:rPr lang="en-US" dirty="0" smtClean="0"/>
            </a:br>
            <a:endParaRPr lang="en-US" dirty="0"/>
          </a:p>
        </p:txBody>
      </p:sp>
      <p:sp>
        <p:nvSpPr>
          <p:cNvPr id="302090" name="Content Placeholder 10"/>
          <p:cNvSpPr>
            <a:spLocks noGrp="1"/>
          </p:cNvSpPr>
          <p:nvPr>
            <p:ph idx="1"/>
          </p:nvPr>
        </p:nvSpPr>
        <p:spPr>
          <a:xfrm>
            <a:off x="457200" y="1371600"/>
            <a:ext cx="8229600" cy="5165725"/>
          </a:xfrm>
        </p:spPr>
        <p:txBody>
          <a:bodyPr/>
          <a:lstStyle/>
          <a:p>
            <a:pPr algn="ctr" eaLnBrk="1" hangingPunct="1">
              <a:buFont typeface="Wingdings 2" pitchFamily="18" charset="2"/>
              <a:buNone/>
            </a:pPr>
            <a:r>
              <a:rPr lang="en-US" sz="4800" b="1" u="sng" dirty="0" smtClean="0"/>
              <a:t>Community Response Unit</a:t>
            </a:r>
          </a:p>
          <a:p>
            <a:pPr marL="280988" indent="0" eaLnBrk="1" hangingPunct="1">
              <a:buFont typeface="Wingdings 2" pitchFamily="18" charset="2"/>
              <a:buNone/>
            </a:pPr>
            <a:endParaRPr lang="en-US" sz="1050" b="1" dirty="0"/>
          </a:p>
          <a:p>
            <a:pPr marL="280988" indent="0" eaLnBrk="1" hangingPunct="1">
              <a:buFont typeface="Wingdings 2" pitchFamily="18" charset="2"/>
              <a:buNone/>
            </a:pPr>
            <a:r>
              <a:rPr lang="en-US" sz="4000" dirty="0" smtClean="0"/>
              <a:t>Created to address issues that arise in the community – </a:t>
            </a:r>
          </a:p>
          <a:p>
            <a:pPr marL="280988" indent="0" eaLnBrk="1" hangingPunct="1">
              <a:buFont typeface="Wingdings 2" pitchFamily="18" charset="2"/>
              <a:buNone/>
            </a:pPr>
            <a:r>
              <a:rPr lang="en-US" sz="4000" dirty="0" smtClean="0"/>
              <a:t>Ranging from gang and narcotics crimes to tenant issues and quality-of-life issues.</a:t>
            </a:r>
          </a:p>
          <a:p>
            <a:pPr eaLnBrk="1" hangingPunct="1">
              <a:buFont typeface="Wingdings 2" pitchFamily="18" charset="2"/>
              <a:buNone/>
            </a:pPr>
            <a:endParaRPr lang="en-US" dirty="0" smtClean="0"/>
          </a:p>
        </p:txBody>
      </p:sp>
      <p:graphicFrame>
        <p:nvGraphicFramePr>
          <p:cNvPr id="302088" name="Object 8"/>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302326" name="Picture" r:id="rId3" imgW="2686812" imgH="2458212" progId="Word.Picture.8">
                  <p:embed/>
                </p:oleObj>
              </mc:Choice>
              <mc:Fallback>
                <p:oleObj name="Picture" r:id="rId3" imgW="2686812" imgH="2458212" progId="Word.Picture.8">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2091"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538"/>
            <a:ext cx="8229600" cy="1143000"/>
          </a:xfrm>
        </p:spPr>
        <p:txBody>
          <a:bodyPr>
            <a:normAutofit fontScale="90000"/>
          </a:bodyPr>
          <a:lstStyle/>
          <a:p>
            <a:r>
              <a:rPr lang="en-US" sz="5300" u="sng" dirty="0" smtClean="0">
                <a:solidFill>
                  <a:schemeClr val="tx1"/>
                </a:solidFill>
                <a:latin typeface="+mn-lt"/>
              </a:rPr>
              <a:t/>
            </a:r>
            <a:br>
              <a:rPr lang="en-US" sz="5300" u="sng" dirty="0" smtClean="0">
                <a:solidFill>
                  <a:schemeClr val="tx1"/>
                </a:solidFill>
                <a:latin typeface="+mn-lt"/>
              </a:rPr>
            </a:br>
            <a:r>
              <a:rPr lang="en-US" sz="5300" u="sng" dirty="0" smtClean="0">
                <a:solidFill>
                  <a:schemeClr val="tx1"/>
                </a:solidFill>
                <a:latin typeface="+mn-lt"/>
              </a:rPr>
              <a:t/>
            </a:r>
            <a:br>
              <a:rPr lang="en-US" sz="5300" u="sng" dirty="0" smtClean="0">
                <a:solidFill>
                  <a:schemeClr val="tx1"/>
                </a:solidFill>
                <a:latin typeface="+mn-lt"/>
              </a:rPr>
            </a:br>
            <a:r>
              <a:rPr lang="en-US" sz="5300" u="sng" dirty="0" smtClean="0">
                <a:solidFill>
                  <a:schemeClr val="tx1"/>
                </a:solidFill>
                <a:latin typeface="+mn-lt"/>
              </a:rPr>
              <a:t>Community Response Unit</a:t>
            </a:r>
            <a:r>
              <a:rPr lang="en-US" sz="4400" u="sng" dirty="0" smtClean="0">
                <a:solidFill>
                  <a:schemeClr val="tx1"/>
                </a:solidFill>
              </a:rPr>
              <a:t/>
            </a:r>
            <a:br>
              <a:rPr lang="en-US" sz="4400" u="sng" dirty="0" smtClean="0">
                <a:solidFill>
                  <a:schemeClr val="tx1"/>
                </a:solidFill>
              </a:rPr>
            </a:br>
            <a:endParaRPr lang="en-US" dirty="0">
              <a:solidFill>
                <a:schemeClr val="tx1"/>
              </a:solidFill>
            </a:endParaRPr>
          </a:p>
        </p:txBody>
      </p:sp>
      <p:sp>
        <p:nvSpPr>
          <p:cNvPr id="3" name="Content Placeholder 2"/>
          <p:cNvSpPr>
            <a:spLocks noGrp="1"/>
          </p:cNvSpPr>
          <p:nvPr>
            <p:ph idx="1"/>
          </p:nvPr>
        </p:nvSpPr>
        <p:spPr>
          <a:xfrm>
            <a:off x="457200" y="1600200"/>
            <a:ext cx="8229600" cy="5257800"/>
          </a:xfrm>
        </p:spPr>
        <p:txBody>
          <a:bodyPr/>
          <a:lstStyle/>
          <a:p>
            <a:pPr eaLnBrk="1" hangingPunct="1"/>
            <a:endParaRPr lang="en-US" b="1" dirty="0" smtClean="0"/>
          </a:p>
          <a:p>
            <a:pPr eaLnBrk="1" hangingPunct="1">
              <a:buClrTx/>
              <a:buFont typeface="Arial" pitchFamily="34" charset="0"/>
              <a:buChar char="•"/>
            </a:pPr>
            <a:r>
              <a:rPr lang="en-US" sz="2400" dirty="0" smtClean="0"/>
              <a:t>Works closely with Community Development to address quality-of-life issues within the village</a:t>
            </a:r>
            <a:br>
              <a:rPr lang="en-US" sz="2400" dirty="0" smtClean="0"/>
            </a:br>
            <a:endParaRPr lang="en-US" sz="1400" dirty="0" smtClean="0"/>
          </a:p>
          <a:p>
            <a:pPr eaLnBrk="1" hangingPunct="1">
              <a:buClrTx/>
              <a:buFont typeface="Arial" pitchFamily="34" charset="0"/>
              <a:buChar char="•"/>
            </a:pPr>
            <a:r>
              <a:rPr lang="en-US" sz="2400" dirty="0"/>
              <a:t>Village Code </a:t>
            </a:r>
            <a:r>
              <a:rPr lang="en-US" sz="2400" dirty="0" smtClean="0"/>
              <a:t>Violations</a:t>
            </a:r>
            <a:endParaRPr lang="en-US" sz="1400" dirty="0" smtClean="0"/>
          </a:p>
          <a:p>
            <a:pPr marL="136525" indent="0" eaLnBrk="1" hangingPunct="1">
              <a:buClrTx/>
              <a:buNone/>
            </a:pPr>
            <a:endParaRPr lang="en-US" sz="1400" dirty="0" smtClean="0"/>
          </a:p>
          <a:p>
            <a:pPr eaLnBrk="1" hangingPunct="1">
              <a:buClrTx/>
              <a:buFont typeface="Arial" pitchFamily="34" charset="0"/>
              <a:buChar char="•"/>
            </a:pPr>
            <a:r>
              <a:rPr lang="en-US" sz="2400" dirty="0" smtClean="0"/>
              <a:t>Follows up on Nuisance Abatement issues</a:t>
            </a:r>
            <a:br>
              <a:rPr lang="en-US" sz="2400" dirty="0" smtClean="0"/>
            </a:br>
            <a:endParaRPr lang="en-US" sz="1400" dirty="0" smtClean="0"/>
          </a:p>
          <a:p>
            <a:pPr eaLnBrk="1" hangingPunct="1">
              <a:buClrTx/>
              <a:buFont typeface="Arial" pitchFamily="34" charset="0"/>
              <a:buChar char="•"/>
            </a:pPr>
            <a:r>
              <a:rPr lang="en-US" sz="2400" dirty="0" smtClean="0"/>
              <a:t>Vacant Home Checks</a:t>
            </a:r>
            <a:br>
              <a:rPr lang="en-US" sz="2400" dirty="0" smtClean="0"/>
            </a:br>
            <a:endParaRPr lang="en-US" sz="1400" dirty="0" smtClean="0"/>
          </a:p>
          <a:p>
            <a:pPr eaLnBrk="1" hangingPunct="1">
              <a:buClrTx/>
              <a:buFont typeface="Arial" pitchFamily="34" charset="0"/>
              <a:buChar char="•"/>
            </a:pPr>
            <a:r>
              <a:rPr lang="en-US" sz="2400" dirty="0" smtClean="0"/>
              <a:t>Apartment Parking Lot Light Checks</a:t>
            </a:r>
            <a:br>
              <a:rPr lang="en-US" sz="2400" dirty="0" smtClean="0"/>
            </a:br>
            <a:endParaRPr lang="en-US" sz="1400" dirty="0" smtClean="0"/>
          </a:p>
          <a:p>
            <a:pPr eaLnBrk="1" hangingPunct="1">
              <a:buClrTx/>
              <a:buFont typeface="Arial" pitchFamily="34" charset="0"/>
              <a:buChar char="•"/>
            </a:pPr>
            <a:r>
              <a:rPr lang="en-US" sz="2400" dirty="0" smtClean="0"/>
              <a:t>Street Light Checks</a:t>
            </a:r>
          </a:p>
          <a:p>
            <a:endParaRPr lang="en-US" dirty="0"/>
          </a:p>
        </p:txBody>
      </p:sp>
      <p:graphicFrame>
        <p:nvGraphicFramePr>
          <p:cNvPr id="697346" name="Object 2"/>
          <p:cNvGraphicFramePr>
            <a:graphicFrameLocks noChangeAspect="1"/>
          </p:cNvGraphicFramePr>
          <p:nvPr/>
        </p:nvGraphicFramePr>
        <p:xfrm>
          <a:off x="0" y="0"/>
          <a:ext cx="1143000" cy="1143000"/>
        </p:xfrm>
        <a:graphic>
          <a:graphicData uri="http://schemas.openxmlformats.org/presentationml/2006/ole">
            <mc:AlternateContent xmlns:mc="http://schemas.openxmlformats.org/markup-compatibility/2006">
              <mc:Choice xmlns:v="urn:schemas-microsoft-com:vml" Requires="v">
                <p:oleObj spid="_x0000_s697585" name="Picture" r:id="rId3" imgW="2686812" imgH="2458212" progId="Word.Picture.8">
                  <p:embed/>
                </p:oleObj>
              </mc:Choice>
              <mc:Fallback>
                <p:oleObj name="Picture" r:id="rId3" imgW="2686812" imgH="2458212" progId="Word.Picture.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430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apd"/>
          <p:cNvPicPr>
            <a:picLocks noChangeAspect="1" noChangeArrowheads="1"/>
          </p:cNvPicPr>
          <p:nvPr/>
        </p:nvPicPr>
        <p:blipFill>
          <a:blip r:embed="rId5" cstate="screen"/>
          <a:srcRect/>
          <a:stretch>
            <a:fillRect/>
          </a:stretch>
        </p:blipFill>
        <p:spPr bwMode="auto">
          <a:xfrm>
            <a:off x="7886700" y="0"/>
            <a:ext cx="1257300" cy="10620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858000"/>
          </a:xfrm>
          <a:prstGeom prst="rect">
            <a:avLst/>
          </a:prstGeom>
        </p:spPr>
      </p:pic>
    </p:spTree>
    <p:extLst>
      <p:ext uri="{BB962C8B-B14F-4D97-AF65-F5344CB8AC3E}">
        <p14:creationId xmlns:p14="http://schemas.microsoft.com/office/powerpoint/2010/main" val="36572008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033044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880376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70252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36814263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63375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2983" y="1600200"/>
            <a:ext cx="6278033" cy="4708525"/>
          </a:xfrm>
        </p:spPr>
      </p:pic>
      <p:pic>
        <p:nvPicPr>
          <p:cNvPr id="463875" name="Picture 2" descr="E:\Housing Problems\10-15018 004.jp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descr="E:\Housing Problems\10-15018 006.jpg"/>
          <p:cNvPicPr>
            <a:picLocks noGrp="1" noChangeAspect="1" noChangeArrowheads="1"/>
          </p:cNvPicPr>
          <p:nvPr>
            <p:ph idx="1"/>
          </p:nvPr>
        </p:nvPicPr>
        <p:blipFill>
          <a:blip r:embed="rId2" cstate="screen"/>
          <a:srcRect/>
          <a:stretch>
            <a:fillRect/>
          </a:stretch>
        </p:blipFill>
        <p:spPr>
          <a:xfrm>
            <a:off x="-77516" y="0"/>
            <a:ext cx="9221516" cy="6858000"/>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16100</TotalTime>
  <Words>2904</Words>
  <Application>Microsoft Office PowerPoint</Application>
  <PresentationFormat>On-screen Show (4:3)</PresentationFormat>
  <Paragraphs>518</Paragraphs>
  <Slides>204</Slides>
  <Notes>6</Notes>
  <HiddenSlides>0</HiddenSlides>
  <MMClips>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4</vt:i4>
      </vt:variant>
      <vt:variant>
        <vt:lpstr>Slide Titles</vt:lpstr>
      </vt:variant>
      <vt:variant>
        <vt:i4>204</vt:i4>
      </vt:variant>
    </vt:vector>
  </HeadingPairs>
  <TitlesOfParts>
    <vt:vector size="218" baseType="lpstr">
      <vt:lpstr>Arial</vt:lpstr>
      <vt:lpstr>Book Antiqua</vt:lpstr>
      <vt:lpstr>Calibri</vt:lpstr>
      <vt:lpstr>Lucida Sans</vt:lpstr>
      <vt:lpstr>Snap ITC</vt:lpstr>
      <vt:lpstr>Times New Roman</vt:lpstr>
      <vt:lpstr>Wingdings</vt:lpstr>
      <vt:lpstr>Wingdings 2</vt:lpstr>
      <vt:lpstr>Wingdings 3</vt:lpstr>
      <vt:lpstr>Apex</vt:lpstr>
      <vt:lpstr>Picture</vt:lpstr>
      <vt:lpstr>Chart</vt:lpstr>
      <vt:lpstr>Acrobat Document</vt:lpstr>
      <vt:lpstr>Document</vt:lpstr>
      <vt:lpstr>PowerPoint Presentation</vt:lpstr>
      <vt:lpstr>The Addison Crime Free  Multi-Housing Program</vt:lpstr>
      <vt:lpstr>PowerPoint Presentation</vt:lpstr>
      <vt:lpstr>PowerPoint Presentation</vt:lpstr>
      <vt:lpstr>ADDISON, ILLINOIS</vt:lpstr>
      <vt:lpstr>DISCLAIMER:</vt:lpstr>
      <vt:lpstr>PowerPoint Presentation</vt:lpstr>
      <vt:lpstr>PowerPoint Presentation</vt:lpstr>
      <vt:lpstr>THE BAD …</vt:lpstr>
      <vt:lpstr>PowerPoint Presentation</vt:lpstr>
      <vt:lpstr>      </vt:lpstr>
      <vt:lpstr>Crime Free  Multi-Housing Program (CFMH)</vt:lpstr>
      <vt:lpstr>       CFMH</vt:lpstr>
      <vt:lpstr>CFMH in Illinois Addison (2009) </vt:lpstr>
      <vt:lpstr>Nationwide … The CFMH Program Has:</vt:lpstr>
      <vt:lpstr>In Addison … The CFMH Program Has:</vt:lpstr>
      <vt:lpstr>The CFMH Program</vt:lpstr>
      <vt:lpstr> The CFMH Program</vt:lpstr>
      <vt:lpstr>PowerPoint Presentation</vt:lpstr>
      <vt:lpstr> </vt:lpstr>
      <vt:lpstr> </vt:lpstr>
      <vt:lpstr> </vt:lpstr>
      <vt:lpstr> </vt:lpstr>
      <vt:lpstr>PowerPoint Presentation</vt:lpstr>
      <vt:lpstr> </vt:lpstr>
      <vt:lpstr>PowerPoint Presentation</vt:lpstr>
      <vt:lpstr> </vt:lpstr>
      <vt:lpstr>Nuisance Abatement Ordinance</vt:lpstr>
      <vt:lpstr>Nuisance Abatement</vt:lpstr>
      <vt:lpstr>Nuisance Abatement</vt:lpstr>
      <vt:lpstr>Nuisance Abatement Letters</vt:lpstr>
      <vt:lpstr>Nuisance Abatement</vt:lpstr>
      <vt:lpstr>Nuisance Abatement</vt:lpstr>
      <vt:lpstr>Nuisance Abatement</vt:lpstr>
      <vt:lpstr>Nuisance Abatement</vt:lpstr>
      <vt:lpstr>PowerPoint Presentation</vt:lpstr>
      <vt:lpstr>PowerPoint Presentation</vt:lpstr>
      <vt:lpstr>Nuisance Abatement</vt:lpstr>
      <vt:lpstr>Who has the Power?</vt:lpstr>
      <vt:lpstr>Who has the Power?</vt:lpstr>
      <vt:lpstr>PowerPoint Presentation</vt:lpstr>
      <vt:lpstr>PowerPoint Presentation</vt:lpstr>
      <vt:lpstr>PowerPoint Presentation</vt:lpstr>
      <vt:lpstr>PowerPoint Presentation</vt:lpstr>
      <vt:lpstr>TOP REASONS TO SCREEN:</vt:lpstr>
      <vt:lpstr> Criminals Prefer Rentals</vt:lpstr>
      <vt:lpstr>Most Criminals look for:</vt:lpstr>
      <vt:lpstr>PowerPoint Presentation</vt:lpstr>
      <vt:lpstr>If we DON’T rent to criminals:</vt:lpstr>
      <vt:lpstr>The  BEST  Way to  Prevent  Crime?</vt:lpstr>
      <vt:lpstr>The WORST  time to ‘screen’   your residents?</vt:lpstr>
      <vt:lpstr>  Consider An Application ‘Interview’</vt:lpstr>
      <vt:lpstr>Use The Most Thorough Process Possible To Screen Prospective Residents</vt:lpstr>
      <vt:lpstr>FEDERAL FAIR HOUSING LAWS PROTECT:</vt:lpstr>
      <vt:lpstr>PowerPoint Presentation</vt:lpstr>
      <vt:lpstr>Your Policies</vt:lpstr>
      <vt:lpstr>The Rental Application Should Ask About:</vt:lpstr>
      <vt:lpstr>The Crime Free  Lease Addendum</vt:lpstr>
      <vt:lpstr>PowerPoint Presentation</vt:lpstr>
      <vt:lpstr>How To Verify Information:</vt:lpstr>
      <vt:lpstr>PowerPoint Presentation</vt:lpstr>
      <vt:lpstr>PowerPoint Presentation</vt:lpstr>
      <vt:lpstr>How To Verify Information:</vt:lpstr>
      <vt:lpstr>Application Fees </vt:lpstr>
      <vt:lpstr>PowerPoint Presentation</vt:lpstr>
      <vt:lpstr>“The kids want to have a little get together …”</vt:lpstr>
      <vt:lpstr>  Hear no evil … See no evil … No problems … right? </vt:lpstr>
      <vt:lpstr>PowerPoint Presentation</vt:lpstr>
      <vt:lpstr>PowerPoint Presentation</vt:lpstr>
      <vt:lpstr>PowerPoint Presentation</vt:lpstr>
      <vt:lpstr>PowerPoint Presentation</vt:lpstr>
      <vt:lpstr>PowerPoint Presentation</vt:lpstr>
      <vt:lpstr>PowerPoint Presentation</vt:lpstr>
      <vt:lpstr>MEDICAL MARIJUANA</vt:lpstr>
      <vt:lpstr>PowerPoint Presentation</vt:lpstr>
      <vt:lpstr>PowerPoint Presentation</vt:lpstr>
      <vt:lpstr>Screening Services</vt:lpstr>
      <vt:lpstr>     </vt:lpstr>
      <vt:lpstr>     </vt:lpstr>
      <vt:lpstr>  Refusing An Application:</vt:lpstr>
      <vt:lpstr>      Refusing An Application:</vt:lpstr>
      <vt:lpstr>MOST PROPERTY MANAGERS AGREE:</vt:lpstr>
      <vt:lpstr>PowerPoint Presentation</vt:lpstr>
      <vt:lpstr>PowerPoint Presentation</vt:lpstr>
      <vt:lpstr>PowerPoint Presentation</vt:lpstr>
      <vt:lpstr>PowerPoint Presentation</vt:lpstr>
      <vt:lpstr>REGISTERED  SEX OFFENDERS  IN ADDISON</vt:lpstr>
      <vt:lpstr>SEX OFFENDERS LIVING IN ADDISON</vt:lpstr>
      <vt:lpstr>PowerPoint Presentation</vt:lpstr>
      <vt:lpstr> </vt:lpstr>
      <vt:lpstr>  Community Response Unit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LED LIGHT vs. HID LIGHT</vt:lpstr>
      <vt:lpstr>PowerPoint Presentation</vt:lpstr>
      <vt:lpstr>PowerPoint Presentation</vt:lpstr>
      <vt:lpstr>What will your prospective tenants see when they drive past your rental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Fencing See-through and Proper Height</vt:lpstr>
      <vt:lpstr>PowerPoint Presentation</vt:lpstr>
      <vt:lpstr> </vt:lpstr>
      <vt:lpstr> </vt:lpstr>
      <vt:lpstr>Deadbolts</vt:lpstr>
      <vt:lpstr>PowerPoint Presentation</vt:lpstr>
      <vt:lpstr>PowerPoint Presentation</vt:lpstr>
      <vt:lpstr>Wide-Angle Door View  (peep hole)</vt:lpstr>
      <vt:lpstr>Anti-Slide Locks</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 </vt:lpstr>
      <vt:lpstr>Fully-Certified Properties</vt:lpstr>
      <vt:lpstr>PowerPoint Presentation</vt:lpstr>
      <vt:lpstr>The Crime Free  Multi-Housing Program</vt:lpstr>
      <vt:lpstr>ILLINOIS STATE LAWS</vt:lpstr>
      <vt:lpstr>Evictions:</vt:lpstr>
      <vt:lpstr>Evictions</vt:lpstr>
      <vt:lpstr>Evictions</vt:lpstr>
      <vt:lpstr>Evictions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MHeneghan</dc:creator>
  <cp:lastModifiedBy>Marcus Rivera</cp:lastModifiedBy>
  <cp:revision>890</cp:revision>
  <cp:lastPrinted>2017-08-22T17:12:06Z</cp:lastPrinted>
  <dcterms:created xsi:type="dcterms:W3CDTF">2010-01-11T21:34:11Z</dcterms:created>
  <dcterms:modified xsi:type="dcterms:W3CDTF">2024-09-04T19:58:02Z</dcterms:modified>
</cp:coreProperties>
</file>